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64" r:id="rId5"/>
    <p:sldId id="341" r:id="rId6"/>
    <p:sldId id="271" r:id="rId7"/>
    <p:sldId id="338" r:id="rId8"/>
    <p:sldId id="266" r:id="rId9"/>
    <p:sldId id="280" r:id="rId10"/>
    <p:sldId id="317" r:id="rId11"/>
    <p:sldId id="342" r:id="rId12"/>
    <p:sldId id="343" r:id="rId13"/>
    <p:sldId id="344" r:id="rId14"/>
    <p:sldId id="267" r:id="rId15"/>
    <p:sldId id="324" r:id="rId16"/>
    <p:sldId id="326" r:id="rId17"/>
    <p:sldId id="265" r:id="rId18"/>
    <p:sldId id="339" r:id="rId19"/>
    <p:sldId id="328" r:id="rId20"/>
    <p:sldId id="318" r:id="rId21"/>
    <p:sldId id="319" r:id="rId22"/>
    <p:sldId id="320" r:id="rId23"/>
    <p:sldId id="297" r:id="rId24"/>
    <p:sldId id="34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8C40"/>
    <a:srgbClr val="98BE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–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/>
    <p:restoredTop sz="80544"/>
  </p:normalViewPr>
  <p:slideViewPr>
    <p:cSldViewPr snapToGrid="0">
      <p:cViewPr varScale="1">
        <p:scale>
          <a:sx n="102" d="100"/>
          <a:sy n="102" d="100"/>
        </p:scale>
        <p:origin x="155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anie Merlino" userId="37e78ee3-c44f-4bc4-8c88-cb24d7cd249f" providerId="ADAL" clId="{30E78E39-5399-5127-89BF-C6C6049F6B93}"/>
    <pc:docChg chg="custSel modSld">
      <pc:chgData name="Melanie Merlino" userId="37e78ee3-c44f-4bc4-8c88-cb24d7cd249f" providerId="ADAL" clId="{30E78E39-5399-5127-89BF-C6C6049F6B93}" dt="2026-02-16T06:58:30.468" v="118" actId="14100"/>
      <pc:docMkLst>
        <pc:docMk/>
      </pc:docMkLst>
      <pc:sldChg chg="modSp mod modNotesTx">
        <pc:chgData name="Melanie Merlino" userId="37e78ee3-c44f-4bc4-8c88-cb24d7cd249f" providerId="ADAL" clId="{30E78E39-5399-5127-89BF-C6C6049F6B93}" dt="2026-02-16T06:58:30.468" v="118" actId="14100"/>
        <pc:sldMkLst>
          <pc:docMk/>
          <pc:sldMk cId="3944615096" sldId="264"/>
        </pc:sldMkLst>
        <pc:spChg chg="mod">
          <ac:chgData name="Melanie Merlino" userId="37e78ee3-c44f-4bc4-8c88-cb24d7cd249f" providerId="ADAL" clId="{30E78E39-5399-5127-89BF-C6C6049F6B93}" dt="2026-02-16T06:58:30.468" v="118" actId="14100"/>
          <ac:spMkLst>
            <pc:docMk/>
            <pc:sldMk cId="3944615096" sldId="264"/>
            <ac:spMk id="5" creationId="{0CC47C02-65B1-70D6-11A9-E424015F9FDE}"/>
          </ac:spMkLst>
        </pc:spChg>
      </pc:sldChg>
      <pc:sldChg chg="modSp mod modNotesTx">
        <pc:chgData name="Melanie Merlino" userId="37e78ee3-c44f-4bc4-8c88-cb24d7cd249f" providerId="ADAL" clId="{30E78E39-5399-5127-89BF-C6C6049F6B93}" dt="2026-02-16T06:55:37.648" v="19" actId="20577"/>
        <pc:sldMkLst>
          <pc:docMk/>
          <pc:sldMk cId="270380393" sldId="266"/>
        </pc:sldMkLst>
        <pc:spChg chg="mod">
          <ac:chgData name="Melanie Merlino" userId="37e78ee3-c44f-4bc4-8c88-cb24d7cd249f" providerId="ADAL" clId="{30E78E39-5399-5127-89BF-C6C6049F6B93}" dt="2026-02-16T06:55:09.536" v="16" actId="12"/>
          <ac:spMkLst>
            <pc:docMk/>
            <pc:sldMk cId="270380393" sldId="266"/>
            <ac:spMk id="5" creationId="{4AAF3FD8-5BC5-5B03-BE4E-731C46CA9194}"/>
          </ac:spMkLst>
        </pc:spChg>
      </pc:sldChg>
      <pc:sldChg chg="modNotesTx">
        <pc:chgData name="Melanie Merlino" userId="37e78ee3-c44f-4bc4-8c88-cb24d7cd249f" providerId="ADAL" clId="{30E78E39-5399-5127-89BF-C6C6049F6B93}" dt="2026-02-16T06:56:12.008" v="24" actId="20577"/>
        <pc:sldMkLst>
          <pc:docMk/>
          <pc:sldMk cId="694345204" sldId="267"/>
        </pc:sldMkLst>
      </pc:sldChg>
      <pc:sldChg chg="modNotesTx">
        <pc:chgData name="Melanie Merlino" userId="37e78ee3-c44f-4bc4-8c88-cb24d7cd249f" providerId="ADAL" clId="{30E78E39-5399-5127-89BF-C6C6049F6B93}" dt="2026-02-16T06:55:45.037" v="20" actId="20577"/>
        <pc:sldMkLst>
          <pc:docMk/>
          <pc:sldMk cId="1929119017" sldId="271"/>
        </pc:sldMkLst>
      </pc:sldChg>
      <pc:sldChg chg="modNotesTx">
        <pc:chgData name="Melanie Merlino" userId="37e78ee3-c44f-4bc4-8c88-cb24d7cd249f" providerId="ADAL" clId="{30E78E39-5399-5127-89BF-C6C6049F6B93}" dt="2026-02-16T06:55:55.003" v="22" actId="20577"/>
        <pc:sldMkLst>
          <pc:docMk/>
          <pc:sldMk cId="1320553847" sldId="280"/>
        </pc:sldMkLst>
      </pc:sldChg>
      <pc:sldChg chg="modNotesTx">
        <pc:chgData name="Melanie Merlino" userId="37e78ee3-c44f-4bc4-8c88-cb24d7cd249f" providerId="ADAL" clId="{30E78E39-5399-5127-89BF-C6C6049F6B93}" dt="2026-02-16T06:56:47.172" v="27" actId="20577"/>
        <pc:sldMkLst>
          <pc:docMk/>
          <pc:sldMk cId="1268302134" sldId="318"/>
        </pc:sldMkLst>
      </pc:sldChg>
      <pc:sldChg chg="modSp mod modNotesTx">
        <pc:chgData name="Melanie Merlino" userId="37e78ee3-c44f-4bc4-8c88-cb24d7cd249f" providerId="ADAL" clId="{30E78E39-5399-5127-89BF-C6C6049F6B93}" dt="2026-02-16T06:57:22.610" v="42" actId="20577"/>
        <pc:sldMkLst>
          <pc:docMk/>
          <pc:sldMk cId="530342111" sldId="319"/>
        </pc:sldMkLst>
        <pc:spChg chg="mod">
          <ac:chgData name="Melanie Merlino" userId="37e78ee3-c44f-4bc4-8c88-cb24d7cd249f" providerId="ADAL" clId="{30E78E39-5399-5127-89BF-C6C6049F6B93}" dt="2026-02-16T06:56:56.606" v="31" actId="20577"/>
          <ac:spMkLst>
            <pc:docMk/>
            <pc:sldMk cId="530342111" sldId="319"/>
            <ac:spMk id="3" creationId="{DF25BA22-5CF4-1E64-5495-DFB37B3FAAFA}"/>
          </ac:spMkLst>
        </pc:spChg>
      </pc:sldChg>
      <pc:sldChg chg="modSp mod modNotesTx">
        <pc:chgData name="Melanie Merlino" userId="37e78ee3-c44f-4bc4-8c88-cb24d7cd249f" providerId="ADAL" clId="{30E78E39-5399-5127-89BF-C6C6049F6B93}" dt="2026-02-16T06:57:26.200" v="43" actId="20577"/>
        <pc:sldMkLst>
          <pc:docMk/>
          <pc:sldMk cId="867176723" sldId="320"/>
        </pc:sldMkLst>
        <pc:spChg chg="mod">
          <ac:chgData name="Melanie Merlino" userId="37e78ee3-c44f-4bc4-8c88-cb24d7cd249f" providerId="ADAL" clId="{30E78E39-5399-5127-89BF-C6C6049F6B93}" dt="2026-02-16T06:57:10.661" v="41" actId="20577"/>
          <ac:spMkLst>
            <pc:docMk/>
            <pc:sldMk cId="867176723" sldId="320"/>
            <ac:spMk id="3" creationId="{DF25BA22-5CF4-1E64-5495-DFB37B3FAAFA}"/>
          </ac:spMkLst>
        </pc:spChg>
      </pc:sldChg>
      <pc:sldChg chg="modSp mod modNotesTx">
        <pc:chgData name="Melanie Merlino" userId="37e78ee3-c44f-4bc4-8c88-cb24d7cd249f" providerId="ADAL" clId="{30E78E39-5399-5127-89BF-C6C6049F6B93}" dt="2026-02-16T06:56:24.366" v="26" actId="20577"/>
        <pc:sldMkLst>
          <pc:docMk/>
          <pc:sldMk cId="2899652678" sldId="324"/>
        </pc:sldMkLst>
        <pc:spChg chg="mod">
          <ac:chgData name="Melanie Merlino" userId="37e78ee3-c44f-4bc4-8c88-cb24d7cd249f" providerId="ADAL" clId="{30E78E39-5399-5127-89BF-C6C6049F6B93}" dt="2026-02-16T06:56:24.366" v="26" actId="20577"/>
          <ac:spMkLst>
            <pc:docMk/>
            <pc:sldMk cId="2899652678" sldId="324"/>
            <ac:spMk id="3" creationId="{DF25BA22-5CF4-1E64-5495-DFB37B3FAAFA}"/>
          </ac:spMkLst>
        </pc:spChg>
      </pc:sldChg>
      <pc:sldChg chg="modSp mod modNotesTx">
        <pc:chgData name="Melanie Merlino" userId="37e78ee3-c44f-4bc4-8c88-cb24d7cd249f" providerId="ADAL" clId="{30E78E39-5399-5127-89BF-C6C6049F6B93}" dt="2026-02-16T06:55:49.384" v="21" actId="20577"/>
        <pc:sldMkLst>
          <pc:docMk/>
          <pc:sldMk cId="3700264010" sldId="338"/>
        </pc:sldMkLst>
        <pc:spChg chg="mod">
          <ac:chgData name="Melanie Merlino" userId="37e78ee3-c44f-4bc4-8c88-cb24d7cd249f" providerId="ADAL" clId="{30E78E39-5399-5127-89BF-C6C6049F6B93}" dt="2026-02-16T06:54:33.195" v="8" actId="12"/>
          <ac:spMkLst>
            <pc:docMk/>
            <pc:sldMk cId="3700264010" sldId="338"/>
            <ac:spMk id="3" creationId="{A2DB060E-E3FD-F5EA-4F3E-09B174155CDB}"/>
          </ac:spMkLst>
        </pc:spChg>
      </pc:sldChg>
      <pc:sldChg chg="modNotesTx">
        <pc:chgData name="Melanie Merlino" userId="37e78ee3-c44f-4bc4-8c88-cb24d7cd249f" providerId="ADAL" clId="{30E78E39-5399-5127-89BF-C6C6049F6B93}" dt="2026-02-16T06:56:05.565" v="23" actId="20577"/>
        <pc:sldMkLst>
          <pc:docMk/>
          <pc:sldMk cId="1905850938" sldId="34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56B9A7-B4C3-D29E-1518-EFAD673098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7163C1-F8A3-466C-2D7F-3888D95EFD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79F9F-CEA4-F248-828D-1D6D088F613A}" type="datetimeFigureOut">
              <a:rPr lang="en-US" smtClean="0"/>
              <a:t>2/16/26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523196-EA95-7DF2-8CE9-0104FA62E1F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A08087-3C1D-AB21-CBF9-1028606104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01D86-CE1F-114E-9DAA-F04BAB5EFF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23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6A9B1-2161-FB46-B9E4-BBF859CCBE8B}" type="datetimeFigureOut">
              <a:rPr lang="en-US" smtClean="0"/>
              <a:t>2/16/26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4CC28-8C24-E54A-A53E-B78539EC3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59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4CC28-8C24-E54A-A53E-B78539EC3C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74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A732F-FBC1-69FA-6FE2-AF5D30AC0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0D8949-29C2-ACFA-14BC-5AA4829DBC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77434-5BD2-9870-FE9A-4A6E3B966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9BF34-35BF-44E5-888F-FAA5ADA7B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4CC28-8C24-E54A-A53E-B78539EC3C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32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D857D-6738-54A8-64ED-CE3AA57BB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2812C5-963F-1E97-1331-46D246F53F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162A0F-2ACA-42A6-952B-ECC867C731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5E49E-D7B5-6664-7542-188A5E394E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4CC28-8C24-E54A-A53E-B78539EC3C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19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4CC28-8C24-E54A-A53E-B78539EC3C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84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4CC28-8C24-E54A-A53E-B78539EC3C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72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6009A-9967-7C0A-88A4-EDADF5207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EE3A53-0404-3A89-2E41-8BD45D6124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BD09D-2322-E418-1C6D-9102640665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10F1C-F0C6-A0D4-D232-BA096FF411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4CC28-8C24-E54A-A53E-B78539EC3C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93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6009A-9967-7C0A-88A4-EDADF5207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EE3A53-0404-3A89-2E41-8BD45D6124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BD09D-2322-E418-1C6D-9102640665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10F1C-F0C6-A0D4-D232-BA096FF411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4CC28-8C24-E54A-A53E-B78539EC3C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48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6009A-9967-7C0A-88A4-EDADF5207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EE3A53-0404-3A89-2E41-8BD45D6124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BD09D-2322-E418-1C6D-9102640665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10F1C-F0C6-A0D4-D232-BA096FF411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4CC28-8C24-E54A-A53E-B78539EC3C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40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A732F-FBC1-69FA-6FE2-AF5D30AC0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0D8949-29C2-ACFA-14BC-5AA4829DBC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77434-5BD2-9870-FE9A-4A6E3B966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9BF34-35BF-44E5-888F-FAA5ADA7B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4CC28-8C24-E54A-A53E-B78539EC3C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71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4CC28-8C24-E54A-A53E-B78539EC3C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79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4CC28-8C24-E54A-A53E-B78539EC3C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936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4CC28-8C24-E54A-A53E-B78539EC3C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5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22884-8CD5-B7BD-712D-F6421CD55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B117FC-65E0-DD9F-E8E0-1DFA996D99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2B548E-801E-CD02-DFAE-6C82984DA8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Microphones, Gimbals, Tripods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DDE42-03C9-35CA-1EF3-F5C428A28B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4CC28-8C24-E54A-A53E-B78539EC3C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111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Aim for 3 to 5 responses!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4CC28-8C24-E54A-A53E-B78539EC3C4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81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C8906-CFED-4AF4-6D60-327726DF3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0F10BA-C260-525D-1671-5567328644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383F31-0405-4C53-F2DC-CE904D6AC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B00BF-6084-5F0E-B2F7-88E0B69221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4CC28-8C24-E54A-A53E-B78539EC3C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70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C8906-CFED-4AF4-6D60-327726DF3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0F10BA-C260-525D-1671-5567328644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383F31-0405-4C53-F2DC-CE904D6AC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B00BF-6084-5F0E-B2F7-88E0B69221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4CC28-8C24-E54A-A53E-B78539EC3C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85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250FA-EEB1-CCD1-F9A4-E3D069BF6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E4FAD6-451F-799C-4592-71F252B19B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5DF3C4-D608-EA5C-877A-C43E29CE5E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38A6A-807F-F7CC-CF50-1EF002BF72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4CC28-8C24-E54A-A53E-B78539EC3C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16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46A1C-4ED1-48C2-368B-ECA2D3183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259C71-9889-4C7A-85BE-34311FFEC0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435041-38A0-2E31-F8FA-BC03A4E86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0C2D1-E248-D9D0-E913-CD4EDAFC74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4CC28-8C24-E54A-A53E-B78539EC3C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15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A732F-FBC1-69FA-6FE2-AF5D30AC0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0D8949-29C2-ACFA-14BC-5AA4829DBC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77434-5BD2-9870-FE9A-4A6E3B966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9BF34-35BF-44E5-888F-FAA5ADA7B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4CC28-8C24-E54A-A53E-B78539EC3C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33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A732F-FBC1-69FA-6FE2-AF5D30AC0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0D8949-29C2-ACFA-14BC-5AA4829DBC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77434-5BD2-9870-FE9A-4A6E3B966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9BF34-35BF-44E5-888F-FAA5ADA7B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4CC28-8C24-E54A-A53E-B78539EC3C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97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A732F-FBC1-69FA-6FE2-AF5D30AC0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0D8949-29C2-ACFA-14BC-5AA4829DBC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877434-5BD2-9870-FE9A-4A6E3B966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9BF34-35BF-44E5-888F-FAA5ADA7B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4CC28-8C24-E54A-A53E-B78539EC3C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91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logo&#10;&#10;AI-generated content may be incorrect.">
            <a:extLst>
              <a:ext uri="{FF2B5EF4-FFF2-40B4-BE49-F238E27FC236}">
                <a16:creationId xmlns:a16="http://schemas.microsoft.com/office/drawing/2014/main" id="{DEB5ACD2-C5B2-ED1E-3AB9-9A0B45E373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914" y="2130426"/>
            <a:ext cx="7537269" cy="1470025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714538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urple rectangle with white dots&#10;&#10;AI-generated content may be incorrect.">
            <a:extLst>
              <a:ext uri="{FF2B5EF4-FFF2-40B4-BE49-F238E27FC236}">
                <a16:creationId xmlns:a16="http://schemas.microsoft.com/office/drawing/2014/main" id="{1B3EA96A-C6F7-1A0B-79A3-11A04CF933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200" b="1">
                <a:solidFill>
                  <a:srgbClr val="7030A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 sz="3000">
                <a:latin typeface="Century Gothic" panose="020B0502020202020204" pitchFamily="34" charset="0"/>
              </a:defRPr>
            </a:lvl1pPr>
            <a:lvl2pPr>
              <a:spcBef>
                <a:spcPts val="900"/>
              </a:spcBef>
              <a:defRPr>
                <a:latin typeface="Century Gothic" panose="020B0502020202020204" pitchFamily="34" charset="0"/>
              </a:defRPr>
            </a:lvl2pPr>
            <a:lvl3pPr>
              <a:spcBef>
                <a:spcPts val="900"/>
              </a:spcBef>
              <a:defRPr>
                <a:latin typeface="Century Gothic" panose="020B0502020202020204" pitchFamily="34" charset="0"/>
              </a:defRPr>
            </a:lvl3pPr>
            <a:lvl4pPr>
              <a:spcBef>
                <a:spcPts val="900"/>
              </a:spcBef>
              <a:defRPr>
                <a:latin typeface="Century Gothic" panose="020B0502020202020204" pitchFamily="34" charset="0"/>
              </a:defRPr>
            </a:lvl4pPr>
            <a:lvl5pPr>
              <a:spcBef>
                <a:spcPts val="900"/>
              </a:spcBef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76E54E6D-A793-DF54-181C-54C251AF57A1}"/>
              </a:ext>
            </a:extLst>
          </p:cNvPr>
          <p:cNvSpPr/>
          <p:nvPr userDrawn="1"/>
        </p:nvSpPr>
        <p:spPr>
          <a:xfrm rot="16200000">
            <a:off x="10891520" y="1417638"/>
            <a:ext cx="2600960" cy="2600960"/>
          </a:xfrm>
          <a:prstGeom prst="blockArc">
            <a:avLst/>
          </a:prstGeom>
          <a:solidFill>
            <a:srgbClr val="4C8C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>
                <a:solidFill>
                  <a:srgbClr val="7030A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urple rectangle with white dots&#10;&#10;AI-generated content may be incorrect.">
            <a:extLst>
              <a:ext uri="{FF2B5EF4-FFF2-40B4-BE49-F238E27FC236}">
                <a16:creationId xmlns:a16="http://schemas.microsoft.com/office/drawing/2014/main" id="{827CFE8C-CA3A-58D3-03BB-A406C8AC020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2/16/26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aqNN4s8BU0?feature=oembed" TargetMode="Externa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3F81C9-7097-7028-448F-00752ECC7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2416175"/>
            <a:ext cx="6717792" cy="1470025"/>
          </a:xfrm>
        </p:spPr>
        <p:txBody>
          <a:bodyPr>
            <a:noAutofit/>
          </a:bodyPr>
          <a:lstStyle/>
          <a:p>
            <a:pPr algn="l"/>
            <a:r>
              <a:rPr lang="en-AU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Learn to create your own</a:t>
            </a:r>
            <a:br>
              <a:rPr lang="en-AU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</a:br>
            <a:r>
              <a:rPr lang="en-AU" sz="3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Vox Pop</a:t>
            </a:r>
            <a:endParaRPr lang="en-US" sz="36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CC47C02-65B1-70D6-11A9-E424015F9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799" y="4779264"/>
            <a:ext cx="6814159" cy="1470025"/>
          </a:xfrm>
        </p:spPr>
        <p:txBody>
          <a:bodyPr>
            <a:normAutofit/>
          </a:bodyPr>
          <a:lstStyle/>
          <a:p>
            <a:pPr algn="l">
              <a:lnSpc>
                <a:spcPct val="114000"/>
              </a:lnSpc>
            </a:pPr>
            <a:r>
              <a:rPr lang="en-AU" sz="2800" b="1" dirty="0">
                <a:solidFill>
                  <a:srgbClr val="7030A0"/>
                </a:solidFill>
              </a:rPr>
              <a:t>Practise, film and edit your own vox pop (using a mobile phone or tablet)</a:t>
            </a:r>
            <a:endParaRPr lang="en-US" sz="28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204CCC6-FA54-714E-6669-DAAB000C7FA9}"/>
              </a:ext>
            </a:extLst>
          </p:cNvPr>
          <p:cNvSpPr/>
          <p:nvPr/>
        </p:nvSpPr>
        <p:spPr>
          <a:xfrm>
            <a:off x="1914144" y="3971544"/>
            <a:ext cx="2743200" cy="600456"/>
          </a:xfrm>
          <a:prstGeom prst="roundRect">
            <a:avLst/>
          </a:prstGeom>
          <a:solidFill>
            <a:srgbClr val="98BE8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 pitchFamily="2" charset="0"/>
              </a:rPr>
              <a:t>Workshop Series 2</a:t>
            </a:r>
          </a:p>
        </p:txBody>
      </p:sp>
    </p:spTree>
    <p:extLst>
      <p:ext uri="{BB962C8B-B14F-4D97-AF65-F5344CB8AC3E}">
        <p14:creationId xmlns:p14="http://schemas.microsoft.com/office/powerpoint/2010/main" val="3944615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91D9-7653-73D2-624A-F2EC9A8F1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33D61-1324-B91B-FFE2-667FD5225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Use Open Ended Questions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E6961-F02A-93B5-1C1C-A0460C88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5269" y="2311196"/>
            <a:ext cx="9409043" cy="6206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lvl="0" indent="-342900">
              <a:lnSpc>
                <a:spcPct val="115000"/>
              </a:lnSpc>
              <a:buFont typeface="Arial" pitchFamily="2" charset="2"/>
              <a:buChar char="•"/>
            </a:pPr>
            <a:r>
              <a:rPr lang="en-US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Do you feel confident?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7123B-9DE0-2D78-2546-78A5C41F87D3}"/>
              </a:ext>
            </a:extLst>
          </p:cNvPr>
          <p:cNvSpPr txBox="1"/>
          <p:nvPr/>
        </p:nvSpPr>
        <p:spPr>
          <a:xfrm>
            <a:off x="2405269" y="4513092"/>
            <a:ext cx="7487478" cy="608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Arial" pitchFamily="2" charset="2"/>
              <a:buChar char="•"/>
            </a:pPr>
            <a:r>
              <a:rPr lang="en-US" sz="3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makes you feel confident?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9" name="Graphic 8" descr="No sign with solid fill">
            <a:extLst>
              <a:ext uri="{FF2B5EF4-FFF2-40B4-BE49-F238E27FC236}">
                <a16:creationId xmlns:a16="http://schemas.microsoft.com/office/drawing/2014/main" id="{90FD6DF6-F453-5CA9-7A88-63C6E93C0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688" y="1796586"/>
            <a:ext cx="1649895" cy="1649895"/>
          </a:xfrm>
          <a:prstGeom prst="rect">
            <a:avLst/>
          </a:prstGeom>
        </p:spPr>
      </p:pic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221C881F-3CA5-E447-45DE-5F72785F2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7688" y="3875488"/>
            <a:ext cx="1649895" cy="164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50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2FBE2-D212-9551-4A7B-6DA2C48FA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7A11A3-9C2F-8BAF-F472-9D3AB3058B2E}"/>
              </a:ext>
            </a:extLst>
          </p:cNvPr>
          <p:cNvSpPr txBox="1"/>
          <p:nvPr/>
        </p:nvSpPr>
        <p:spPr>
          <a:xfrm>
            <a:off x="597618" y="345998"/>
            <a:ext cx="106471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48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Vox Pop Brainstorm and Practice</a:t>
            </a:r>
            <a:endParaRPr lang="en-US" sz="48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0101D0-390F-053C-7EF8-F71F68B78204}"/>
              </a:ext>
            </a:extLst>
          </p:cNvPr>
          <p:cNvSpPr txBox="1"/>
          <p:nvPr/>
        </p:nvSpPr>
        <p:spPr>
          <a:xfrm>
            <a:off x="862661" y="1724492"/>
            <a:ext cx="9581321" cy="2873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Arial" pitchFamily="2" charset="2"/>
              <a:buChar char="•"/>
            </a:pPr>
            <a:r>
              <a:rPr lang="en-US" sz="3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endParaRPr lang="en-US" sz="3200" dirty="0">
              <a:latin typeface="Century Gothic" panose="020B0502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Arial" pitchFamily="2" charset="2"/>
              <a:buChar char="•"/>
            </a:pPr>
            <a:r>
              <a:rPr lang="en-US" sz="3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</a:p>
          <a:p>
            <a:pPr marL="342900" lvl="0" indent="-342900">
              <a:lnSpc>
                <a:spcPct val="115000"/>
              </a:lnSpc>
              <a:buFont typeface="Arial" pitchFamily="2" charset="2"/>
              <a:buChar char="•"/>
            </a:pPr>
            <a:r>
              <a:rPr lang="en-AU" sz="3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</a:p>
          <a:p>
            <a:pPr marL="342900" lvl="0" indent="-342900">
              <a:lnSpc>
                <a:spcPct val="115000"/>
              </a:lnSpc>
              <a:buFont typeface="Arial" pitchFamily="2" charset="2"/>
              <a:buChar char="•"/>
            </a:pPr>
            <a:r>
              <a:rPr lang="en-AU" sz="32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</a:p>
          <a:p>
            <a:pPr marL="342900" lvl="0" indent="-342900">
              <a:lnSpc>
                <a:spcPct val="115000"/>
              </a:lnSpc>
              <a:buFont typeface="Arial" pitchFamily="2" charset="2"/>
              <a:buChar char="•"/>
            </a:pPr>
            <a:r>
              <a:rPr lang="en-AU" sz="32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Tell me about</a:t>
            </a:r>
            <a:endParaRPr lang="en-AU" sz="32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345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475D6-014B-87CB-7393-B86B017D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phone filming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5BA22-5CF4-1E64-5495-DFB37B3FA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334758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One meter away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Pay attention to sound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Face lighter than background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Frame - Rule of Thirds**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Get consent recorded on camera</a:t>
            </a:r>
          </a:p>
        </p:txBody>
      </p:sp>
    </p:spTree>
    <p:extLst>
      <p:ext uri="{BB962C8B-B14F-4D97-AF65-F5344CB8AC3E}">
        <p14:creationId xmlns:p14="http://schemas.microsoft.com/office/powerpoint/2010/main" val="2899652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475D6-014B-87CB-7393-B86B017D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97" y="274638"/>
            <a:ext cx="11006203" cy="1143000"/>
          </a:xfrm>
        </p:spPr>
        <p:txBody>
          <a:bodyPr/>
          <a:lstStyle/>
          <a:p>
            <a:r>
              <a:rPr lang="en-US" dirty="0"/>
              <a:t>Rule of thirds </a:t>
            </a:r>
          </a:p>
        </p:txBody>
      </p:sp>
      <p:pic>
        <p:nvPicPr>
          <p:cNvPr id="4" name="Online Media 3" descr="Rule Of Thirds - Framing and Composition Explained for a landscape orientation ">
            <a:hlinkClick r:id="" action="ppaction://media"/>
            <a:extLst>
              <a:ext uri="{FF2B5EF4-FFF2-40B4-BE49-F238E27FC236}">
                <a16:creationId xmlns:a16="http://schemas.microsoft.com/office/drawing/2014/main" id="{C8C0B4BD-FDD3-72E7-EEF7-6B5E7B21B61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60538" y="1600200"/>
            <a:ext cx="80105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0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E2A2E-D5F2-C599-F719-F8317486C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7E2BD-A0BB-1999-C4CE-9A41D6131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87789"/>
            <a:ext cx="3749458" cy="1143000"/>
          </a:xfrm>
        </p:spPr>
        <p:txBody>
          <a:bodyPr>
            <a:normAutofit fontScale="90000"/>
          </a:bodyPr>
          <a:lstStyle/>
          <a:p>
            <a:r>
              <a:rPr lang="en-AU" dirty="0"/>
              <a:t>Rule of thirds - vertical</a:t>
            </a:r>
            <a:endParaRPr dirty="0"/>
          </a:p>
        </p:txBody>
      </p:sp>
      <p:pic>
        <p:nvPicPr>
          <p:cNvPr id="3" name="vertical rule of 3rd Zight Recording 2025-10-27 at 06.52.27 pm.mp4" descr="Vertical video of a young male speaking to the camera.">
            <a:hlinkClick r:id="" action="ppaction://media"/>
            <a:extLst>
              <a:ext uri="{FF2B5EF4-FFF2-40B4-BE49-F238E27FC236}">
                <a16:creationId xmlns:a16="http://schemas.microsoft.com/office/drawing/2014/main" id="{09CC9754-7497-4745-9D6A-EB3727C0A0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8736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0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E2A2E-D5F2-C599-F719-F8317486C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7E2BD-A0BB-1999-C4CE-9A41D6131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87789"/>
            <a:ext cx="3749458" cy="2318698"/>
          </a:xfrm>
        </p:spPr>
        <p:txBody>
          <a:bodyPr>
            <a:normAutofit fontScale="90000"/>
          </a:bodyPr>
          <a:lstStyle/>
          <a:p>
            <a:r>
              <a:rPr lang="en-AU" dirty="0"/>
              <a:t>Do you want to be in the video?</a:t>
            </a:r>
            <a:br>
              <a:rPr lang="en-AU" dirty="0"/>
            </a:br>
            <a:br>
              <a:rPr lang="en-AU" dirty="0"/>
            </a:br>
            <a:r>
              <a:rPr lang="en-AU" dirty="0"/>
              <a:t>Your choice!</a:t>
            </a:r>
            <a:endParaRPr dirty="0"/>
          </a:p>
        </p:txBody>
      </p:sp>
      <p:pic>
        <p:nvPicPr>
          <p:cNvPr id="4" name="snaptik_7549091541998980370_v2.mp4" descr="Young woman holding a microphone being filmed asking different people questions.">
            <a:hlinkClick r:id="" action="ppaction://media"/>
            <a:extLst>
              <a:ext uri="{FF2B5EF4-FFF2-40B4-BE49-F238E27FC236}">
                <a16:creationId xmlns:a16="http://schemas.microsoft.com/office/drawing/2014/main" id="{1EECBD7F-8244-66A8-A757-84FE94AD24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672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E2A2E-D5F2-C599-F719-F8317486C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7E2BD-A0BB-1999-C4CE-9A41D6131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AU" dirty="0"/>
              <a:t>Directing and people skills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D34495-09A7-A7F9-6B94-3E9C2D30BD7C}"/>
              </a:ext>
            </a:extLst>
          </p:cNvPr>
          <p:cNvSpPr txBox="1"/>
          <p:nvPr/>
        </p:nvSpPr>
        <p:spPr>
          <a:xfrm>
            <a:off x="609600" y="1693211"/>
            <a:ext cx="9886122" cy="3691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2000"/>
            </a:pPr>
            <a:r>
              <a:rPr lang="en-AU" sz="3200" dirty="0">
                <a:latin typeface="Century Gothic" panose="020B0502020202020204" pitchFamily="34" charset="0"/>
              </a:rPr>
              <a:t>Introduce yourself and ask permission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2000"/>
            </a:pPr>
            <a:r>
              <a:rPr lang="en-AU" sz="3200" dirty="0">
                <a:latin typeface="Century Gothic" panose="020B0502020202020204" pitchFamily="34" charset="0"/>
              </a:rPr>
              <a:t>Be respectful and calm, not pushy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2000"/>
            </a:pPr>
            <a:r>
              <a:rPr lang="en-AU" sz="3200" dirty="0">
                <a:latin typeface="Century Gothic" panose="020B0502020202020204" pitchFamily="34" charset="0"/>
              </a:rPr>
              <a:t>If they’re nervous, warm them up with an easy question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  <a:defRPr sz="2000"/>
            </a:pPr>
            <a:r>
              <a:rPr lang="en-AU" sz="3200" dirty="0">
                <a:latin typeface="Century Gothic" panose="020B0502020202020204" pitchFamily="34" charset="0"/>
              </a:rPr>
              <a:t>Keep them still in frame while you talk</a:t>
            </a:r>
          </a:p>
        </p:txBody>
      </p:sp>
    </p:spTree>
    <p:extLst>
      <p:ext uri="{BB962C8B-B14F-4D97-AF65-F5344CB8AC3E}">
        <p14:creationId xmlns:p14="http://schemas.microsoft.com/office/powerpoint/2010/main" val="860377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91D9-7653-73D2-624A-F2EC9A8F1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33D61-1324-B91B-FFE2-667FD5225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latin typeface="Century Gothic"/>
              </a:rPr>
              <a:t>Vox Pop intro and outros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E6961-F02A-93B5-1C1C-A0460C88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53852"/>
            <a:ext cx="8077199" cy="26680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AU" sz="3200" dirty="0"/>
              <a:t>Set the tone</a:t>
            </a:r>
          </a:p>
          <a:p>
            <a:pPr>
              <a:spcAft>
                <a:spcPts val="600"/>
              </a:spcAft>
            </a:pPr>
            <a:r>
              <a:rPr lang="en-AU" sz="3200" dirty="0"/>
              <a:t>Frame the story</a:t>
            </a:r>
          </a:p>
          <a:p>
            <a:pPr>
              <a:spcAft>
                <a:spcPts val="600"/>
              </a:spcAft>
            </a:pPr>
            <a:r>
              <a:rPr lang="en-AU" sz="3200" dirty="0"/>
              <a:t>Leave a lasting impression</a:t>
            </a:r>
          </a:p>
        </p:txBody>
      </p:sp>
    </p:spTree>
    <p:extLst>
      <p:ext uri="{BB962C8B-B14F-4D97-AF65-F5344CB8AC3E}">
        <p14:creationId xmlns:p14="http://schemas.microsoft.com/office/powerpoint/2010/main" val="1268302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475D6-014B-87CB-7393-B86B017D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the intro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5BA22-5CF4-1E64-5495-DFB37B3FA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1"/>
            <a:ext cx="9974316" cy="467533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3200" b="1" dirty="0">
                <a:latin typeface="Century Gothic"/>
              </a:rPr>
              <a:t>If you are in the story – intro example:</a:t>
            </a:r>
          </a:p>
          <a:p>
            <a:pPr marL="0" indent="0">
              <a:buNone/>
            </a:pPr>
            <a:r>
              <a:rPr lang="en-US" sz="3200" dirty="0">
                <a:latin typeface="Century Gothic"/>
              </a:rPr>
              <a:t>“Since the pandemic, more people work from home. I wanted to know what people think about this change.”</a:t>
            </a:r>
          </a:p>
          <a:p>
            <a:pPr marL="0" indent="0">
              <a:buNone/>
            </a:pPr>
            <a:endParaRPr lang="en-US" sz="3200" dirty="0">
              <a:latin typeface="Century Gothic"/>
            </a:endParaRPr>
          </a:p>
          <a:p>
            <a:pPr marL="0" indent="0">
              <a:buNone/>
            </a:pPr>
            <a:r>
              <a:rPr lang="en-US" sz="3200" b="1" dirty="0">
                <a:latin typeface="Century Gothic"/>
              </a:rPr>
              <a:t>If you are using text on screen – example:</a:t>
            </a:r>
          </a:p>
          <a:p>
            <a:pPr marL="0" indent="0">
              <a:buNone/>
            </a:pPr>
            <a:r>
              <a:rPr lang="en-US" sz="3200" dirty="0">
                <a:latin typeface="Century Gothic"/>
              </a:rPr>
              <a:t>What is your view on allowing people to work from home?</a:t>
            </a:r>
          </a:p>
        </p:txBody>
      </p:sp>
    </p:spTree>
    <p:extLst>
      <p:ext uri="{BB962C8B-B14F-4D97-AF65-F5344CB8AC3E}">
        <p14:creationId xmlns:p14="http://schemas.microsoft.com/office/powerpoint/2010/main" val="530342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475D6-014B-87CB-7393-B86B017D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outro: Making it feel complete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5BA22-5CF4-1E64-5495-DFB37B3FA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1"/>
            <a:ext cx="9581322" cy="45500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b="1" dirty="0"/>
              <a:t>If you are in the video – example:</a:t>
            </a:r>
          </a:p>
          <a:p>
            <a:pPr marL="0" indent="0">
              <a:buNone/>
            </a:pPr>
            <a:r>
              <a:rPr lang="en-US" sz="3200" dirty="0">
                <a:latin typeface="Century Gothic"/>
              </a:rPr>
              <a:t>“The pandemic may have changed where we work, but for most people, it appears to be a change they don’t want to reverse.”</a:t>
            </a:r>
            <a:br>
              <a:rPr lang="en-US" sz="3200" dirty="0">
                <a:latin typeface="Century Gothic"/>
              </a:rPr>
            </a:br>
            <a:br>
              <a:rPr lang="en-US" sz="3200" dirty="0">
                <a:latin typeface="Century Gothic"/>
              </a:rPr>
            </a:br>
            <a:r>
              <a:rPr lang="en-US" sz="3200" b="1" dirty="0">
                <a:latin typeface="Century Gothic"/>
              </a:rPr>
              <a:t>If you are using text on screen – example: </a:t>
            </a:r>
          </a:p>
          <a:p>
            <a:pPr marL="0" indent="0">
              <a:buNone/>
            </a:pPr>
            <a:r>
              <a:rPr lang="en-US" sz="3200" dirty="0">
                <a:latin typeface="Century Gothic"/>
              </a:rPr>
              <a:t>Flexibility isn’t just a perk- It creates access.</a:t>
            </a:r>
          </a:p>
        </p:txBody>
      </p:sp>
    </p:spTree>
    <p:extLst>
      <p:ext uri="{BB962C8B-B14F-4D97-AF65-F5344CB8AC3E}">
        <p14:creationId xmlns:p14="http://schemas.microsoft.com/office/powerpoint/2010/main" val="867176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000" dirty="0"/>
              <a:t>Download the VN Editor APP</a:t>
            </a:r>
            <a:endParaRPr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772600-145C-FF94-D0A5-509095D6A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998" y="156302"/>
            <a:ext cx="3284668" cy="3284668"/>
          </a:xfrm>
          <a:prstGeom prst="rect">
            <a:avLst/>
          </a:prstGeom>
        </p:spPr>
      </p:pic>
      <p:pic>
        <p:nvPicPr>
          <p:cNvPr id="5" name="Picture 4" descr="A black and white logo for the VN editor App">
            <a:extLst>
              <a:ext uri="{FF2B5EF4-FFF2-40B4-BE49-F238E27FC236}">
                <a16:creationId xmlns:a16="http://schemas.microsoft.com/office/drawing/2014/main" id="{4E000D37-6CF2-B700-FD4A-A40EEE667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050" y="2133600"/>
            <a:ext cx="32639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8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1335F-07D7-1164-C4AC-6C8482B15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DCB1-F33F-A9CD-8B6B-55B371641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779630"/>
          </a:xfrm>
        </p:spPr>
        <p:txBody>
          <a:bodyPr>
            <a:normAutofit/>
          </a:bodyPr>
          <a:lstStyle/>
          <a:p>
            <a:r>
              <a:rPr lang="en-AU" sz="4200" dirty="0">
                <a:latin typeface="Century Gothic"/>
              </a:rPr>
              <a:t>Equipment</a:t>
            </a:r>
            <a:br>
              <a:rPr lang="en-AU" sz="4200" dirty="0">
                <a:latin typeface="Century Gothic"/>
              </a:rPr>
            </a:br>
            <a:r>
              <a:rPr lang="en-AU" sz="4200" dirty="0">
                <a:latin typeface="Century Gothic"/>
              </a:rPr>
              <a:t>extras</a:t>
            </a:r>
            <a:endParaRPr sz="4200" dirty="0"/>
          </a:p>
        </p:txBody>
      </p:sp>
      <p:pic>
        <p:nvPicPr>
          <p:cNvPr id="5" name="Picture 4" descr="A black smartphone in a gimble- a device used to keep the phone steady while filming. &#10;&#10;">
            <a:extLst>
              <a:ext uri="{FF2B5EF4-FFF2-40B4-BE49-F238E27FC236}">
                <a16:creationId xmlns:a16="http://schemas.microsoft.com/office/drawing/2014/main" id="{BA573FAB-941D-70ED-2817-2BC57CA42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593" y="396689"/>
            <a:ext cx="7772400" cy="5829300"/>
          </a:xfrm>
          <a:prstGeom prst="rect">
            <a:avLst/>
          </a:prstGeom>
        </p:spPr>
      </p:pic>
      <p:pic>
        <p:nvPicPr>
          <p:cNvPr id="10" name="Picture 9" descr="A microphone and a usb adapter&#10;&#10;">
            <a:extLst>
              <a:ext uri="{FF2B5EF4-FFF2-40B4-BE49-F238E27FC236}">
                <a16:creationId xmlns:a16="http://schemas.microsoft.com/office/drawing/2014/main" id="{75A53640-4C8A-E001-C234-E8777C96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" y="3037410"/>
            <a:ext cx="5565697" cy="3702929"/>
          </a:xfrm>
          <a:prstGeom prst="rect">
            <a:avLst/>
          </a:prstGeom>
        </p:spPr>
      </p:pic>
      <p:pic>
        <p:nvPicPr>
          <p:cNvPr id="14" name="Picture 13" descr="A black phone on a tripod&#10;&#10;">
            <a:extLst>
              <a:ext uri="{FF2B5EF4-FFF2-40B4-BE49-F238E27FC236}">
                <a16:creationId xmlns:a16="http://schemas.microsoft.com/office/drawing/2014/main" id="{E9D4F7BA-BEE8-D469-D734-6896F2BD5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354" y="-354151"/>
            <a:ext cx="6219854" cy="621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51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475D6-014B-87CB-7393-B86B017D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7834" y="2857500"/>
            <a:ext cx="7004957" cy="1143000"/>
          </a:xfrm>
        </p:spPr>
        <p:txBody>
          <a:bodyPr>
            <a:noAutofit/>
          </a:bodyPr>
          <a:lstStyle/>
          <a:p>
            <a:r>
              <a:rPr lang="en-US" sz="5400" dirty="0"/>
              <a:t>Time to create!</a:t>
            </a:r>
          </a:p>
        </p:txBody>
      </p:sp>
    </p:spTree>
    <p:extLst>
      <p:ext uri="{BB962C8B-B14F-4D97-AF65-F5344CB8AC3E}">
        <p14:creationId xmlns:p14="http://schemas.microsoft.com/office/powerpoint/2010/main" val="4145112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77652-C19E-2DD2-A98D-8F042EFB0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7EBD8-DA77-A962-83DB-911391665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Workshop goals – Create!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B060E-E3FD-F5EA-4F3E-09B174155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8"/>
            <a:ext cx="9448800" cy="5123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AU" sz="3200" b="1" dirty="0">
                <a:latin typeface="Century Gothic"/>
              </a:rPr>
              <a:t>Part One: </a:t>
            </a:r>
            <a:endParaRPr lang="en-US" sz="3200" b="1" dirty="0">
              <a:latin typeface="Century Gothic"/>
            </a:endParaRPr>
          </a:p>
          <a:p>
            <a:r>
              <a:rPr lang="en-AU" dirty="0">
                <a:latin typeface="Century Gothic"/>
              </a:rPr>
              <a:t>Understand what a vox pop is</a:t>
            </a:r>
          </a:p>
          <a:p>
            <a:r>
              <a:rPr lang="en-AU" dirty="0">
                <a:latin typeface="Century Gothic"/>
              </a:rPr>
              <a:t>Plan a clear, open-ended question</a:t>
            </a:r>
          </a:p>
          <a:p>
            <a:r>
              <a:rPr lang="en-AU" dirty="0">
                <a:latin typeface="Century Gothic"/>
              </a:rPr>
              <a:t>Interview people [from office], and film on your phone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AU" sz="3200" b="1" dirty="0">
                <a:latin typeface="Century Gothic"/>
              </a:rPr>
              <a:t>Part Two:</a:t>
            </a:r>
          </a:p>
          <a:p>
            <a:r>
              <a:rPr lang="en-AU" dirty="0">
                <a:latin typeface="Century Gothic"/>
              </a:rPr>
              <a:t>Learn basic editing using the Free VN Editor App</a:t>
            </a:r>
          </a:p>
          <a:p>
            <a:r>
              <a:rPr lang="en-AU" dirty="0">
                <a:latin typeface="Century Gothic"/>
              </a:rPr>
              <a:t>Leave with a Vox Pop draft underway</a:t>
            </a:r>
          </a:p>
        </p:txBody>
      </p:sp>
    </p:spTree>
    <p:extLst>
      <p:ext uri="{BB962C8B-B14F-4D97-AF65-F5344CB8AC3E}">
        <p14:creationId xmlns:p14="http://schemas.microsoft.com/office/powerpoint/2010/main" val="1929119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77652-C19E-2DD2-A98D-8F042EFB0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7EBD8-DA77-A962-83DB-911391665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This is hands on!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B060E-E3FD-F5EA-4F3E-09B174155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41326"/>
            <a:ext cx="9448800" cy="4699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AU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Awkward is expected </a:t>
            </a:r>
          </a:p>
          <a:p>
            <a:pP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AU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AU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Authenticity</a:t>
            </a:r>
            <a:r>
              <a:rPr lang="en-AU" kern="100" dirty="0">
                <a:ea typeface="Calibri" panose="020F0502020204030204" pitchFamily="34" charset="0"/>
                <a:cs typeface="Times New Roman" panose="02020603050405020304" pitchFamily="18" charset="0"/>
              </a:rPr>
              <a:t>, not polish</a:t>
            </a:r>
          </a:p>
          <a:p>
            <a:pP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AU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AU" kern="100" dirty="0">
                <a:ea typeface="Calibri" panose="020F0502020204030204" pitchFamily="34" charset="0"/>
                <a:cs typeface="Times New Roman" panose="02020603050405020304" pitchFamily="18" charset="0"/>
              </a:rPr>
              <a:t>Today is about starting, not finishing</a:t>
            </a:r>
          </a:p>
          <a:p>
            <a:pP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AU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AU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Have fun</a:t>
            </a:r>
            <a:r>
              <a:rPr lang="en-AU" kern="100" dirty="0">
                <a:ea typeface="Calibri" panose="020F0502020204030204" pitchFamily="34" charset="0"/>
                <a:cs typeface="Times New Roman" panose="02020603050405020304" pitchFamily="18" charset="0"/>
              </a:rPr>
              <a:t> with it!</a:t>
            </a:r>
            <a:endParaRPr lang="en-AU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264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C5CCC-CA68-1BDA-921A-4FFA5647F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A5E7-77DF-745F-5E82-F1289BB17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706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AU" sz="4000" b="1" i="0" u="none" strike="noStrike" dirty="0">
                <a:effectLst/>
              </a:rPr>
              <a:t>Vox Pop Essentials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AF3FD8-5BC5-5B03-BE4E-731C46CA9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79112"/>
            <a:ext cx="10972800" cy="4147052"/>
          </a:xfrm>
        </p:spPr>
        <p:txBody>
          <a:bodyPr/>
          <a:lstStyle/>
          <a:p>
            <a:pP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AU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One clear question</a:t>
            </a:r>
          </a:p>
          <a:p>
            <a:pP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AU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AU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Real people, real answers, real reactions</a:t>
            </a:r>
          </a:p>
          <a:p>
            <a:pP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AU" kern="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AU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Short, punchy</a:t>
            </a:r>
            <a:endParaRPr lang="en-AU" kern="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80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02A5C-E5A9-F2DF-3388-0A1B3BAAE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xpressions of Gratitude in the Scottish Highlands.mp4" descr="Microphone set up on a tripod in the middle of a busy mall. Different individuals step up to the microphone and speak into it.">
            <a:hlinkClick r:id="" action="ppaction://media"/>
            <a:extLst>
              <a:ext uri="{FF2B5EF4-FFF2-40B4-BE49-F238E27FC236}">
                <a16:creationId xmlns:a16="http://schemas.microsoft.com/office/drawing/2014/main" id="{4D0F8841-74E3-5C7E-D365-E01403430F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5125" y="0"/>
            <a:ext cx="3841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5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91D9-7653-73D2-624A-F2EC9A8F1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33D61-1324-B91B-FFE2-667FD5225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Planning your Vox Pop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E6961-F02A-93B5-1C1C-A0460C88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1222"/>
            <a:ext cx="10087627" cy="45035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lvl="0" indent="-342900">
              <a:lnSpc>
                <a:spcPct val="115000"/>
              </a:lnSpc>
              <a:buFont typeface="Arial" pitchFamily="2" charset="2"/>
              <a:buChar char="•"/>
            </a:pPr>
            <a:r>
              <a:rPr lang="en-US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Topics can be light, serious, surprising</a:t>
            </a:r>
            <a:endParaRPr lang="en-US" sz="3200" dirty="0"/>
          </a:p>
          <a:p>
            <a:pPr marL="342900" lvl="0" indent="-342900">
              <a:lnSpc>
                <a:spcPct val="115000"/>
              </a:lnSpc>
              <a:buFont typeface="Arial" pitchFamily="2" charset="2"/>
              <a:buChar char="•"/>
            </a:pP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Pick a question that genuinely interests you</a:t>
            </a:r>
          </a:p>
          <a:p>
            <a:pPr marL="342900" lvl="0" indent="-342900">
              <a:lnSpc>
                <a:spcPct val="115000"/>
              </a:lnSpc>
              <a:buFont typeface="Arial" pitchFamily="2" charset="2"/>
              <a:buChar char="•"/>
            </a:pPr>
            <a:r>
              <a:rPr lang="en-AU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Ask open-ended questions. </a:t>
            </a:r>
          </a:p>
          <a:p>
            <a:pPr marL="342900" lvl="0" indent="-342900">
              <a:lnSpc>
                <a:spcPct val="115000"/>
              </a:lnSpc>
              <a:buFont typeface="Arial" pitchFamily="2" charset="2"/>
              <a:buChar char="•"/>
            </a:pPr>
            <a:r>
              <a:rPr lang="en-AU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Keep your questions simple</a:t>
            </a:r>
          </a:p>
          <a:p>
            <a:pPr marL="342900" lvl="0" indent="-342900">
              <a:lnSpc>
                <a:spcPct val="115000"/>
              </a:lnSpc>
              <a:buFont typeface="Arial" pitchFamily="2" charset="2"/>
              <a:buChar char="•"/>
            </a:pPr>
            <a:r>
              <a:rPr lang="en-AU" sz="3200" b="0" i="0" u="none" strike="noStrike" dirty="0">
                <a:solidFill>
                  <a:srgbClr val="000000"/>
                </a:solidFill>
                <a:effectLst/>
              </a:rPr>
              <a:t>Let them talk. Stay quiet while they answer. </a:t>
            </a:r>
            <a:endParaRPr lang="en-US" sz="32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499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91D9-7653-73D2-624A-F2EC9A8F1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33D61-1324-B91B-FFE2-667FD5225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 examples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E6961-F02A-93B5-1C1C-A0460C88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1222"/>
            <a:ext cx="10087627" cy="45035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lvl="0" indent="-342900">
              <a:lnSpc>
                <a:spcPct val="115000"/>
              </a:lnSpc>
              <a:buFont typeface="Arial" pitchFamily="2" charset="2"/>
              <a:buChar char="•"/>
            </a:pPr>
            <a:r>
              <a:rPr lang="en-US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What’s your go-to comfort habit?</a:t>
            </a:r>
            <a:endParaRPr lang="en-US" sz="3200" dirty="0"/>
          </a:p>
          <a:p>
            <a:pPr marL="342900" lvl="0" indent="-342900">
              <a:lnSpc>
                <a:spcPct val="115000"/>
              </a:lnSpc>
              <a:buFont typeface="Arial" pitchFamily="2" charset="2"/>
              <a:buChar char="•"/>
            </a:pP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What’s something you are grateful for?</a:t>
            </a:r>
          </a:p>
          <a:p>
            <a:pPr marL="342900" lvl="0" indent="-342900">
              <a:lnSpc>
                <a:spcPct val="115000"/>
              </a:lnSpc>
              <a:buFont typeface="Arial" pitchFamily="2" charset="2"/>
              <a:buChar char="•"/>
            </a:pPr>
            <a:r>
              <a:rPr lang="en-AU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If you could give your 11-year-old</a:t>
            </a:r>
            <a:r>
              <a:rPr lang="en-AU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AU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self one piece of advice, what would it be?</a:t>
            </a:r>
          </a:p>
          <a:p>
            <a:pPr marL="342900" lvl="0" indent="-342900">
              <a:lnSpc>
                <a:spcPct val="115000"/>
              </a:lnSpc>
              <a:buFont typeface="Arial" pitchFamily="2" charset="2"/>
              <a:buChar char="•"/>
            </a:pPr>
            <a:r>
              <a:rPr lang="en-AU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</a:t>
            </a:r>
            <a:r>
              <a:rPr lang="en-AU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at’s something that you’ve changed your mind about?</a:t>
            </a:r>
            <a:endParaRPr lang="en-AU" sz="32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643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91D9-7653-73D2-624A-F2EC9A8F1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33D61-1324-B91B-FFE2-667FD5225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 examples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E6961-F02A-93B5-1C1C-A0460C887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91222"/>
            <a:ext cx="9409043" cy="450356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lvl="0" indent="-342900">
              <a:lnSpc>
                <a:spcPct val="115000"/>
              </a:lnSpc>
              <a:buFont typeface="Arial" pitchFamily="2" charset="2"/>
              <a:buChar char="•"/>
            </a:pPr>
            <a:r>
              <a:rPr lang="en-US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What’s something you have changed your mind about when it comes to disability?</a:t>
            </a:r>
            <a:endParaRPr lang="en-US" sz="3200" dirty="0"/>
          </a:p>
          <a:p>
            <a:pPr marL="342900" lvl="0" indent="-342900">
              <a:lnSpc>
                <a:spcPct val="115000"/>
              </a:lnSpc>
              <a:buFont typeface="Arial" pitchFamily="2" charset="2"/>
              <a:buChar char="•"/>
            </a:pP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What’s something people get wrong about disability?</a:t>
            </a:r>
          </a:p>
          <a:p>
            <a:pPr marL="342900" lvl="0" indent="-342900">
              <a:lnSpc>
                <a:spcPct val="115000"/>
              </a:lnSpc>
              <a:buFont typeface="Arial" pitchFamily="2" charset="2"/>
              <a:buChar char="•"/>
            </a:pPr>
            <a:r>
              <a:rPr lang="en-AU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What comes to mind when you hear the </a:t>
            </a:r>
            <a:r>
              <a:rPr lang="en-AU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word </a:t>
            </a:r>
            <a:r>
              <a:rPr lang="en-AU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‘inspiring’?</a:t>
            </a:r>
          </a:p>
          <a:p>
            <a:pPr marL="342900" lvl="0" indent="-342900">
              <a:lnSpc>
                <a:spcPct val="115000"/>
              </a:lnSpc>
              <a:buFont typeface="Arial" pitchFamily="2" charset="2"/>
              <a:buChar char="•"/>
            </a:pPr>
            <a:r>
              <a:rPr lang="en-AU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What’s the most creative work-around you have used</a:t>
            </a:r>
          </a:p>
        </p:txBody>
      </p:sp>
    </p:spTree>
    <p:extLst>
      <p:ext uri="{BB962C8B-B14F-4D97-AF65-F5344CB8AC3E}">
        <p14:creationId xmlns:p14="http://schemas.microsoft.com/office/powerpoint/2010/main" val="3017377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639d33e-a57d-4ba9-bdad-95bee2182b18" xsi:nil="true"/>
    <lcf76f155ced4ddcb4097134ff3c332f xmlns="d40cd17d-395b-49a6-a449-4db40669aa08">
      <Terms xmlns="http://schemas.microsoft.com/office/infopath/2007/PartnerControls"/>
    </lcf76f155ced4ddcb4097134ff3c332f>
    <DateTime xmlns="d40cd17d-395b-49a6-a449-4db40669aa0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71869CDFEAAB40BA2C6B37D5751380" ma:contentTypeVersion="20" ma:contentTypeDescription="Create a new document." ma:contentTypeScope="" ma:versionID="a75217606d6d6353b43a49c16fc3bce4">
  <xsd:schema xmlns:xsd="http://www.w3.org/2001/XMLSchema" xmlns:xs="http://www.w3.org/2001/XMLSchema" xmlns:p="http://schemas.microsoft.com/office/2006/metadata/properties" xmlns:ns2="d40cd17d-395b-49a6-a449-4db40669aa08" xmlns:ns3="c639d33e-a57d-4ba9-bdad-95bee2182b18" targetNamespace="http://schemas.microsoft.com/office/2006/metadata/properties" ma:root="true" ma:fieldsID="05f5b82a8ffb0458dfe34b9602599440" ns2:_="" ns3:_="">
    <xsd:import namespace="d40cd17d-395b-49a6-a449-4db40669aa08"/>
    <xsd:import namespace="c639d33e-a57d-4ba9-bdad-95bee2182b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DateTime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0cd17d-395b-49a6-a449-4db40669aa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fb5c644-2f09-4f9f-84c4-3b4ab58608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Time" ma:index="24" nillable="true" ma:displayName="Date Time" ma:format="DateOnly" ma:internalName="DateTime">
      <xsd:simpleType>
        <xsd:restriction base="dms:DateTim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39d33e-a57d-4ba9-bdad-95bee2182b1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6bd176f-355a-4825-a532-a34828c87ef3}" ma:internalName="TaxCatchAll" ma:showField="CatchAllData" ma:web="c639d33e-a57d-4ba9-bdad-95bee2182b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03F3EF-310E-4844-99CE-6883D918738B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www.w3.org/XML/1998/namespace"/>
    <ds:schemaRef ds:uri="http://purl.org/dc/elements/1.1/"/>
    <ds:schemaRef ds:uri="c639d33e-a57d-4ba9-bdad-95bee2182b18"/>
    <ds:schemaRef ds:uri="http://schemas.microsoft.com/office/infopath/2007/PartnerControls"/>
    <ds:schemaRef ds:uri="http://schemas.openxmlformats.org/package/2006/metadata/core-properties"/>
    <ds:schemaRef ds:uri="d40cd17d-395b-49a6-a449-4db40669aa08"/>
  </ds:schemaRefs>
</ds:datastoreItem>
</file>

<file path=customXml/itemProps2.xml><?xml version="1.0" encoding="utf-8"?>
<ds:datastoreItem xmlns:ds="http://schemas.openxmlformats.org/officeDocument/2006/customXml" ds:itemID="{B1987E2E-949B-407B-A477-017A3096B6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E64EBC-377A-4D43-937E-AEC6D4C362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0cd17d-395b-49a6-a449-4db40669aa08"/>
    <ds:schemaRef ds:uri="c639d33e-a57d-4ba9-bdad-95bee2182b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3192</TotalTime>
  <Words>532</Words>
  <Application>Microsoft Macintosh PowerPoint</Application>
  <PresentationFormat>Widescreen</PresentationFormat>
  <Paragraphs>105</Paragraphs>
  <Slides>21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Arial</vt:lpstr>
      <vt:lpstr>Calibri</vt:lpstr>
      <vt:lpstr>Century Gothic</vt:lpstr>
      <vt:lpstr>Helvetica</vt:lpstr>
      <vt:lpstr>Times New Roman</vt:lpstr>
      <vt:lpstr>Office Theme</vt:lpstr>
      <vt:lpstr>Learn to create your own Vox Pop</vt:lpstr>
      <vt:lpstr>Download the VN Editor APP</vt:lpstr>
      <vt:lpstr>Workshop goals – Create!</vt:lpstr>
      <vt:lpstr>This is hands on!</vt:lpstr>
      <vt:lpstr>Vox Pop Essentials</vt:lpstr>
      <vt:lpstr>PowerPoint Presentation</vt:lpstr>
      <vt:lpstr>Planning your Vox Pop</vt:lpstr>
      <vt:lpstr>Question examples</vt:lpstr>
      <vt:lpstr>Question examples</vt:lpstr>
      <vt:lpstr>Use Open Ended Questions</vt:lpstr>
      <vt:lpstr>PowerPoint Presentation</vt:lpstr>
      <vt:lpstr>Mobile phone filming tips</vt:lpstr>
      <vt:lpstr>Rule of thirds </vt:lpstr>
      <vt:lpstr>Rule of thirds - vertical</vt:lpstr>
      <vt:lpstr>Do you want to be in the video?  Your choice!</vt:lpstr>
      <vt:lpstr>Directing and people skills</vt:lpstr>
      <vt:lpstr>Vox Pop intro and outros</vt:lpstr>
      <vt:lpstr>Why the intro matters</vt:lpstr>
      <vt:lpstr>The outro: Making it feel complete</vt:lpstr>
      <vt:lpstr>Equipment extras</vt:lpstr>
      <vt:lpstr>Time to create!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 for Advocacy and Storytelling </dc:title>
  <dc:subject/>
  <dc:creator/>
  <cp:keywords/>
  <dc:description>generated using python-pptx</dc:description>
  <cp:lastModifiedBy>Melanie Merlino</cp:lastModifiedBy>
  <cp:revision>13</cp:revision>
  <cp:lastPrinted>2025-10-07T06:11:46Z</cp:lastPrinted>
  <dcterms:created xsi:type="dcterms:W3CDTF">2013-01-27T09:14:16Z</dcterms:created>
  <dcterms:modified xsi:type="dcterms:W3CDTF">2026-02-16T06:58:31Z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0x0101001771869CDFEAAB40BA2C6B37D5751380</vt:lpwstr>
  </property>
  <property fmtid="{D5CDD505-2E9C-101B-9397-08002B2CF9AE}" pid="3" name="MediaServiceImageTags">
    <vt:lpwstr/>
  </property>
</Properties>
</file>