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96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8288000" cy="10287000"/>
  <p:notesSz cx="6858000" cy="9144000"/>
  <p:embeddedFontLst>
    <p:embeddedFont>
      <p:font typeface="Century Gothic Paneuropean" panose="020B0502020202020204" pitchFamily="34" charset="0"/>
      <p:regular r:id="rId45"/>
    </p:embeddedFont>
    <p:embeddedFont>
      <p:font typeface="Century Gothic Paneuropean Bold" panose="020B0702020202020204" pitchFamily="34" charset="0"/>
      <p:regular r:id="rId46"/>
      <p:bold r:id="rId47"/>
    </p:embeddedFont>
    <p:embeddedFont>
      <p:font typeface="Century Gothic Paneuropean Italics" panose="020B0502020202090204" pitchFamily="34" charset="0"/>
      <p:regular r:id="rId48"/>
      <p: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5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7" autoAdjust="0"/>
    <p:restoredTop sz="94626" autoAdjust="0"/>
  </p:normalViewPr>
  <p:slideViewPr>
    <p:cSldViewPr>
      <p:cViewPr varScale="1">
        <p:scale>
          <a:sx n="80" d="100"/>
          <a:sy n="80" d="100"/>
        </p:scale>
        <p:origin x="816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3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1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4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na Bennett" userId="S::elenab@purpleorange.org.au::afdeaeea-e729-492a-9bb4-0df0a64d2783" providerId="AD" clId="Web-{4659AF77-D870-9D07-25A6-E0D9A9182804}"/>
    <pc:docChg chg="modSld">
      <pc:chgData name="Elena Bennett" userId="S::elenab@purpleorange.org.au::afdeaeea-e729-492a-9bb4-0df0a64d2783" providerId="AD" clId="Web-{4659AF77-D870-9D07-25A6-E0D9A9182804}" dt="2025-10-11T06:53:25.077" v="3" actId="20577"/>
      <pc:docMkLst>
        <pc:docMk/>
      </pc:docMkLst>
      <pc:sldChg chg="modSp">
        <pc:chgData name="Elena Bennett" userId="S::elenab@purpleorange.org.au::afdeaeea-e729-492a-9bb4-0df0a64d2783" providerId="AD" clId="Web-{4659AF77-D870-9D07-25A6-E0D9A9182804}" dt="2025-10-11T06:53:25.077" v="3" actId="20577"/>
        <pc:sldMkLst>
          <pc:docMk/>
          <pc:sldMk cId="0" sldId="289"/>
        </pc:sldMkLst>
        <pc:spChg chg="mod">
          <ac:chgData name="Elena Bennett" userId="S::elenab@purpleorange.org.au::afdeaeea-e729-492a-9bb4-0df0a64d2783" providerId="AD" clId="Web-{4659AF77-D870-9D07-25A6-E0D9A9182804}" dt="2025-10-11T06:53:25.077" v="3" actId="20577"/>
          <ac:spMkLst>
            <pc:docMk/>
            <pc:sldMk cId="0" sldId="289"/>
            <ac:spMk id="11" creationId="{00000000-0000-0000-0000-000000000000}"/>
          </ac:spMkLst>
        </pc:spChg>
      </pc:sldChg>
    </pc:docChg>
  </pc:docChgLst>
  <pc:docChgLst>
    <pc:chgData name="Nick Roach" userId="d1d9d329-d299-429f-b0e4-66c9200e2eaf" providerId="ADAL" clId="{6A2AEADF-82D0-5444-9A55-94ABD2644BC7}"/>
    <pc:docChg chg="modSld">
      <pc:chgData name="Nick Roach" userId="d1d9d329-d299-429f-b0e4-66c9200e2eaf" providerId="ADAL" clId="{6A2AEADF-82D0-5444-9A55-94ABD2644BC7}" dt="2025-10-19T22:43:45.106" v="1" actId="20577"/>
      <pc:docMkLst>
        <pc:docMk/>
      </pc:docMkLst>
      <pc:sldChg chg="modSp mod">
        <pc:chgData name="Nick Roach" userId="d1d9d329-d299-429f-b0e4-66c9200e2eaf" providerId="ADAL" clId="{6A2AEADF-82D0-5444-9A55-94ABD2644BC7}" dt="2025-10-19T22:43:28.703" v="0" actId="6549"/>
        <pc:sldMkLst>
          <pc:docMk/>
          <pc:sldMk cId="0" sldId="265"/>
        </pc:sldMkLst>
        <pc:spChg chg="mod">
          <ac:chgData name="Nick Roach" userId="d1d9d329-d299-429f-b0e4-66c9200e2eaf" providerId="ADAL" clId="{6A2AEADF-82D0-5444-9A55-94ABD2644BC7}" dt="2025-10-19T22:43:28.703" v="0" actId="6549"/>
          <ac:spMkLst>
            <pc:docMk/>
            <pc:sldMk cId="0" sldId="265"/>
            <ac:spMk id="8" creationId="{00000000-0000-0000-0000-000000000000}"/>
          </ac:spMkLst>
        </pc:spChg>
      </pc:sldChg>
      <pc:sldChg chg="modSp mod">
        <pc:chgData name="Nick Roach" userId="d1d9d329-d299-429f-b0e4-66c9200e2eaf" providerId="ADAL" clId="{6A2AEADF-82D0-5444-9A55-94ABD2644BC7}" dt="2025-10-19T22:43:45.106" v="1" actId="20577"/>
        <pc:sldMkLst>
          <pc:docMk/>
          <pc:sldMk cId="0" sldId="268"/>
        </pc:sldMkLst>
        <pc:spChg chg="mod">
          <ac:chgData name="Nick Roach" userId="d1d9d329-d299-429f-b0e4-66c9200e2eaf" providerId="ADAL" clId="{6A2AEADF-82D0-5444-9A55-94ABD2644BC7}" dt="2025-10-19T22:43:45.106" v="1" actId="20577"/>
          <ac:spMkLst>
            <pc:docMk/>
            <pc:sldMk cId="0" sldId="268"/>
            <ac:spMk id="8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9.svg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10" Type="http://schemas.openxmlformats.org/officeDocument/2006/relationships/image" Target="../media/image19.sv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svg"/><Relationship Id="rId7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5.svg"/><Relationship Id="rId7" Type="http://schemas.openxmlformats.org/officeDocument/2006/relationships/image" Target="../media/image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5.svg"/><Relationship Id="rId7" Type="http://schemas.openxmlformats.org/officeDocument/2006/relationships/image" Target="../media/image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5.svg"/><Relationship Id="rId7" Type="http://schemas.openxmlformats.org/officeDocument/2006/relationships/image" Target="../media/image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9.svg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3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9.svg"/><Relationship Id="rId7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9.svg"/><Relationship Id="rId7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4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4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9.svg"/><Relationship Id="rId7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384140">
            <a:off x="-6476309" y="1539222"/>
            <a:ext cx="15324677" cy="12772508"/>
            <a:chOff x="0" y="0"/>
            <a:chExt cx="975212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5212" cy="812800"/>
            </a:xfrm>
            <a:custGeom>
              <a:avLst/>
              <a:gdLst/>
              <a:ahLst/>
              <a:cxnLst/>
              <a:rect l="l" t="t" r="r" b="b"/>
              <a:pathLst>
                <a:path w="975212" h="812800">
                  <a:moveTo>
                    <a:pt x="487606" y="0"/>
                  </a:moveTo>
                  <a:cubicBezTo>
                    <a:pt x="218309" y="0"/>
                    <a:pt x="0" y="181951"/>
                    <a:pt x="0" y="406400"/>
                  </a:cubicBezTo>
                  <a:cubicBezTo>
                    <a:pt x="0" y="630849"/>
                    <a:pt x="218309" y="812800"/>
                    <a:pt x="487606" y="812800"/>
                  </a:cubicBezTo>
                  <a:cubicBezTo>
                    <a:pt x="756903" y="812800"/>
                    <a:pt x="975212" y="630849"/>
                    <a:pt x="975212" y="406400"/>
                  </a:cubicBezTo>
                  <a:cubicBezTo>
                    <a:pt x="975212" y="181951"/>
                    <a:pt x="756903" y="0"/>
                    <a:pt x="487606" y="0"/>
                  </a:cubicBezTo>
                  <a:close/>
                </a:path>
              </a:pathLst>
            </a:custGeom>
            <a:solidFill>
              <a:srgbClr val="E0D6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 hidden="1"/>
            <p:cNvSpPr txBox="1"/>
            <p:nvPr/>
          </p:nvSpPr>
          <p:spPr>
            <a:xfrm>
              <a:off x="91426" y="38100"/>
              <a:ext cx="792359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8458200" y="-4396902"/>
            <a:ext cx="15324677" cy="12772508"/>
            <a:chOff x="0" y="0"/>
            <a:chExt cx="975212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5212" cy="812800"/>
            </a:xfrm>
            <a:custGeom>
              <a:avLst/>
              <a:gdLst/>
              <a:ahLst/>
              <a:cxnLst/>
              <a:rect l="l" t="t" r="r" b="b"/>
              <a:pathLst>
                <a:path w="975212" h="812800">
                  <a:moveTo>
                    <a:pt x="487606" y="0"/>
                  </a:moveTo>
                  <a:cubicBezTo>
                    <a:pt x="218309" y="0"/>
                    <a:pt x="0" y="181951"/>
                    <a:pt x="0" y="406400"/>
                  </a:cubicBezTo>
                  <a:cubicBezTo>
                    <a:pt x="0" y="630849"/>
                    <a:pt x="218309" y="812800"/>
                    <a:pt x="487606" y="812800"/>
                  </a:cubicBezTo>
                  <a:cubicBezTo>
                    <a:pt x="756903" y="812800"/>
                    <a:pt x="975212" y="630849"/>
                    <a:pt x="975212" y="406400"/>
                  </a:cubicBezTo>
                  <a:cubicBezTo>
                    <a:pt x="975212" y="181951"/>
                    <a:pt x="756903" y="0"/>
                    <a:pt x="487606" y="0"/>
                  </a:cubicBezTo>
                  <a:close/>
                </a:path>
              </a:pathLst>
            </a:custGeom>
            <a:solidFill>
              <a:srgbClr val="512F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 hidden="1"/>
            <p:cNvSpPr txBox="1"/>
            <p:nvPr/>
          </p:nvSpPr>
          <p:spPr>
            <a:xfrm>
              <a:off x="91426" y="38100"/>
              <a:ext cx="792359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67727" y="6057489"/>
            <a:ext cx="5879676" cy="1147389"/>
            <a:chOff x="0" y="0"/>
            <a:chExt cx="1548557" cy="30219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48557" cy="302193"/>
            </a:xfrm>
            <a:custGeom>
              <a:avLst/>
              <a:gdLst/>
              <a:ahLst/>
              <a:cxnLst/>
              <a:rect l="l" t="t" r="r" b="b"/>
              <a:pathLst>
                <a:path w="1548557" h="302193">
                  <a:moveTo>
                    <a:pt x="67153" y="0"/>
                  </a:moveTo>
                  <a:lnTo>
                    <a:pt x="1481404" y="0"/>
                  </a:lnTo>
                  <a:cubicBezTo>
                    <a:pt x="1499214" y="0"/>
                    <a:pt x="1516294" y="7075"/>
                    <a:pt x="1528888" y="19669"/>
                  </a:cubicBezTo>
                  <a:cubicBezTo>
                    <a:pt x="1541482" y="32262"/>
                    <a:pt x="1548557" y="49343"/>
                    <a:pt x="1548557" y="67153"/>
                  </a:cubicBezTo>
                  <a:lnTo>
                    <a:pt x="1548557" y="235040"/>
                  </a:lnTo>
                  <a:cubicBezTo>
                    <a:pt x="1548557" y="252850"/>
                    <a:pt x="1541482" y="269931"/>
                    <a:pt x="1528888" y="282524"/>
                  </a:cubicBezTo>
                  <a:cubicBezTo>
                    <a:pt x="1516294" y="295118"/>
                    <a:pt x="1499214" y="302193"/>
                    <a:pt x="1481404" y="302193"/>
                  </a:cubicBezTo>
                  <a:lnTo>
                    <a:pt x="67153" y="302193"/>
                  </a:lnTo>
                  <a:cubicBezTo>
                    <a:pt x="49343" y="302193"/>
                    <a:pt x="32262" y="295118"/>
                    <a:pt x="19669" y="282524"/>
                  </a:cubicBezTo>
                  <a:cubicBezTo>
                    <a:pt x="7075" y="269931"/>
                    <a:pt x="0" y="252850"/>
                    <a:pt x="0" y="235040"/>
                  </a:cubicBezTo>
                  <a:lnTo>
                    <a:pt x="0" y="67153"/>
                  </a:lnTo>
                  <a:cubicBezTo>
                    <a:pt x="0" y="49343"/>
                    <a:pt x="7075" y="32262"/>
                    <a:pt x="19669" y="19669"/>
                  </a:cubicBezTo>
                  <a:cubicBezTo>
                    <a:pt x="32262" y="7075"/>
                    <a:pt x="49343" y="0"/>
                    <a:pt x="67153" y="0"/>
                  </a:cubicBezTo>
                  <a:close/>
                </a:path>
              </a:pathLst>
            </a:custGeom>
            <a:solidFill>
              <a:srgbClr val="98BD8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 hidden="1"/>
            <p:cNvSpPr txBox="1"/>
            <p:nvPr/>
          </p:nvSpPr>
          <p:spPr>
            <a:xfrm>
              <a:off x="0" y="-38100"/>
              <a:ext cx="1548557" cy="340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>
            <a:spLocks noGrp="1"/>
          </p:cNvSpPr>
          <p:nvPr>
            <p:ph type="title" idx="4294967295"/>
          </p:nvPr>
        </p:nvSpPr>
        <p:spPr>
          <a:xfrm>
            <a:off x="8127130" y="3610283"/>
            <a:ext cx="10160870" cy="19069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99" b="1" i="0" u="none" strike="noStrike" kern="1200" cap="none" spc="155" normalizeH="0" baseline="0" noProof="0" dirty="0">
                <a:ln>
                  <a:noFill/>
                </a:ln>
                <a:solidFill>
                  <a:srgbClr val="512F8D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Social Media for</a:t>
            </a:r>
          </a:p>
          <a:p>
            <a:pPr marL="0" marR="0" lvl="0" indent="0" algn="ctr" defTabSz="914400" rtl="0" eaLnBrk="1" fontAlgn="auto" latinLnBrk="0" hangingPunct="1">
              <a:lnSpc>
                <a:spcPts val="7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99" b="1" i="0" u="none" strike="noStrike" kern="1200" cap="none" spc="155" normalizeH="0" baseline="0" noProof="0" dirty="0">
                <a:ln>
                  <a:noFill/>
                </a:ln>
                <a:solidFill>
                  <a:srgbClr val="512F8D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Advocacy and Storytelling ​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664628" y="6291141"/>
            <a:ext cx="5085873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spc="107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Workshop series 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059594" y="7680349"/>
            <a:ext cx="8610599" cy="1305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3500" b="1" spc="105" dirty="0">
                <a:solidFill>
                  <a:srgbClr val="512F8D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Workshop 2: </a:t>
            </a:r>
            <a:r>
              <a:rPr lang="en-US" sz="3500" spc="105" dirty="0">
                <a:solidFill>
                  <a:srgbClr val="512F8D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Advocates, storytelling</a:t>
            </a:r>
          </a:p>
          <a:p>
            <a:pPr algn="ctr">
              <a:lnSpc>
                <a:spcPts val="5250"/>
              </a:lnSpc>
            </a:pPr>
            <a:r>
              <a:rPr lang="en-US" sz="3500" spc="105" dirty="0">
                <a:solidFill>
                  <a:srgbClr val="512F8D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and content creation</a:t>
            </a:r>
          </a:p>
        </p:txBody>
      </p:sp>
      <p:grpSp>
        <p:nvGrpSpPr>
          <p:cNvPr id="9" name="Group 9" descr="Circular photo of a feminine presenting person on a beanbag using an ipad. A sunflower lanyard and cane on the floor nearby."/>
          <p:cNvGrpSpPr>
            <a:grpSpLocks noChangeAspect="1"/>
          </p:cNvGrpSpPr>
          <p:nvPr/>
        </p:nvGrpSpPr>
        <p:grpSpPr>
          <a:xfrm>
            <a:off x="1572823" y="1941746"/>
            <a:ext cx="6403508" cy="6403508"/>
            <a:chOff x="0" y="0"/>
            <a:chExt cx="14840029" cy="14840029"/>
          </a:xfrm>
        </p:grpSpPr>
        <p:sp>
          <p:nvSpPr>
            <p:cNvPr id="10" name="Freeform 10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F8F5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512F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23301" y="551024"/>
              <a:ext cx="14393427" cy="13737979"/>
            </a:xfrm>
            <a:custGeom>
              <a:avLst/>
              <a:gdLst/>
              <a:ahLst/>
              <a:cxnLst/>
              <a:rect l="l" t="t" r="r" b="b"/>
              <a:pathLst>
                <a:path w="14393427" h="13737979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2"/>
              <a:stretch>
                <a:fillRect l="-18895" r="-307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 descr="Purple Orange logo"/>
          <p:cNvSpPr/>
          <p:nvPr/>
        </p:nvSpPr>
        <p:spPr>
          <a:xfrm>
            <a:off x="12270041" y="1028700"/>
            <a:ext cx="2189706" cy="1897004"/>
          </a:xfrm>
          <a:custGeom>
            <a:avLst/>
            <a:gdLst/>
            <a:ahLst/>
            <a:cxnLst/>
            <a:rect l="l" t="t" r="r" b="b"/>
            <a:pathLst>
              <a:path w="2189706" h="1897004">
                <a:moveTo>
                  <a:pt x="0" y="0"/>
                </a:moveTo>
                <a:lnTo>
                  <a:pt x="2189706" y="0"/>
                </a:lnTo>
                <a:lnTo>
                  <a:pt x="2189706" y="1897004"/>
                </a:lnTo>
                <a:lnTo>
                  <a:pt x="0" y="18970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0370153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Inspiration: Khadija Gbla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766238"/>
            <a:ext cx="10370153" cy="6385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Advocacy style</a:t>
            </a:r>
          </a:p>
          <a:p>
            <a:pPr marL="712472" lvl="1" indent="-356236" algn="l">
              <a:lnSpc>
                <a:spcPts val="4950"/>
              </a:lnSpc>
              <a:buFont typeface="Arial"/>
              <a:buChar char="•"/>
            </a:pPr>
            <a:r>
              <a:rPr lang="en-US" sz="3300" spc="99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Intersectional storytelling: race, gender, migration, disability, neurodiversity.</a:t>
            </a:r>
          </a:p>
          <a:p>
            <a:pPr marL="712472" lvl="1" indent="-356236" algn="l">
              <a:lnSpc>
                <a:spcPts val="4950"/>
              </a:lnSpc>
              <a:buFont typeface="Arial"/>
              <a:buChar char="•"/>
            </a:pPr>
            <a:r>
              <a:rPr lang="en-US" sz="3300" spc="99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Embraces “coming out of the disability closet” and claiming disability identity with pride.</a:t>
            </a:r>
          </a:p>
          <a:p>
            <a:pPr marL="712472" lvl="1" indent="-356236" algn="l">
              <a:lnSpc>
                <a:spcPts val="4950"/>
              </a:lnSpc>
              <a:buFont typeface="Arial"/>
              <a:buChar char="•"/>
            </a:pPr>
            <a:r>
              <a:rPr lang="en-US" sz="3300" spc="99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Uses strong visual and symbolic activism (e.g. reclaiming assistive devices).</a:t>
            </a:r>
          </a:p>
          <a:p>
            <a:pPr marL="712472" lvl="1" indent="-356236" algn="l">
              <a:lnSpc>
                <a:spcPts val="4950"/>
              </a:lnSpc>
              <a:buFont typeface="Arial"/>
              <a:buChar char="•"/>
            </a:pPr>
            <a:r>
              <a:rPr lang="en-US" sz="3300" spc="99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Blends personal narrative with structural advocacy and systemic calls to action.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084204" y="1123950"/>
            <a:ext cx="2693987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b="1" spc="6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@King_Khadija_Gbla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000" b="1" spc="6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(Instagram)</a:t>
            </a:r>
          </a:p>
        </p:txBody>
      </p:sp>
      <p:grpSp>
        <p:nvGrpSpPr>
          <p:cNvPr id="8" name="Group 8" descr="Screenshot of Khadija’s instagram account."/>
          <p:cNvGrpSpPr>
            <a:grpSpLocks noChangeAspect="1"/>
          </p:cNvGrpSpPr>
          <p:nvPr/>
        </p:nvGrpSpPr>
        <p:grpSpPr>
          <a:xfrm>
            <a:off x="11441837" y="2251526"/>
            <a:ext cx="3679862" cy="7281240"/>
            <a:chOff x="0" y="0"/>
            <a:chExt cx="2620010" cy="5184140"/>
          </a:xfrm>
        </p:grpSpPr>
        <p:sp>
          <p:nvSpPr>
            <p:cNvPr id="9" name="Freeform 9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7"/>
              <a:stretch>
                <a:fillRect t="-1273" b="-127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409149" y="4104422"/>
            <a:ext cx="0" cy="4063481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1606654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Inspiration: Khadija Gbla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562930" y="2876237"/>
            <a:ext cx="6142670" cy="6448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Strengths</a:t>
            </a:r>
          </a:p>
          <a:p>
            <a:pPr marL="647703" lvl="1" indent="-323852" algn="l">
              <a:lnSpc>
                <a:spcPts val="4500"/>
              </a:lnSpc>
              <a:buFont typeface="Arial"/>
              <a:buChar char="•"/>
            </a:pPr>
            <a:r>
              <a:rPr lang="en-US" sz="3000" spc="9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Bold intersectional voice across disability, race, gender and culture.</a:t>
            </a:r>
          </a:p>
          <a:p>
            <a:pPr marL="647703" lvl="1" indent="-323852" algn="l">
              <a:lnSpc>
                <a:spcPts val="4500"/>
              </a:lnSpc>
              <a:buFont typeface="Arial"/>
              <a:buChar char="•"/>
            </a:pPr>
            <a:r>
              <a:rPr lang="en-US" sz="3000" spc="9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Uses personal story powerfully to </a:t>
            </a:r>
            <a:r>
              <a:rPr lang="en-US" sz="3000" spc="90" dirty="0" err="1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humanise</a:t>
            </a:r>
            <a:r>
              <a:rPr lang="en-US" sz="3000" spc="9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advocacy.</a:t>
            </a:r>
          </a:p>
          <a:p>
            <a:pPr marL="647703" lvl="1" indent="-323852" algn="l">
              <a:lnSpc>
                <a:spcPts val="4500"/>
              </a:lnSpc>
              <a:buFont typeface="Arial"/>
              <a:buChar char="•"/>
            </a:pPr>
            <a:r>
              <a:rPr lang="en-US" sz="3000" spc="9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Combines vulnerability with systemic critique.</a:t>
            </a:r>
          </a:p>
          <a:p>
            <a:pPr marL="647703" lvl="1" indent="-323852" algn="l">
              <a:lnSpc>
                <a:spcPts val="4500"/>
              </a:lnSpc>
              <a:buFont typeface="Arial"/>
              <a:buChar char="•"/>
            </a:pPr>
            <a:r>
              <a:rPr lang="en-US" sz="3000" spc="9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Strong visual presence and symbolic activism.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74705" y="2876237"/>
            <a:ext cx="6379495" cy="530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Areas to think about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spc="89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Can a wide advocacy focus risk message dilution?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spc="89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Are complex systemic issues harder to translate into short social posts?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spc="89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Could challenging cultural stigma around disability attract backlash?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3219220" y="1123950"/>
            <a:ext cx="2444531" cy="361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000" b="1" spc="60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@</a:t>
            </a:r>
            <a:r>
              <a:rPr lang="en-US" sz="2000" b="1" spc="60" dirty="0" err="1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matthewandpaul</a:t>
            </a:r>
            <a:endParaRPr lang="en-US" sz="2000" b="1" spc="60" dirty="0">
              <a:solidFill>
                <a:srgbClr val="FFFFFF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1927228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Inspiration: Matthew and Paul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766238"/>
            <a:ext cx="9343353" cy="5259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Who are they?</a:t>
            </a:r>
          </a:p>
          <a:p>
            <a:pPr marL="734061" lvl="1" indent="-367031" algn="l">
              <a:lnSpc>
                <a:spcPts val="5100"/>
              </a:lnSpc>
              <a:buFont typeface="Arial"/>
              <a:buChar char="•"/>
            </a:pPr>
            <a:r>
              <a:rPr lang="en-US" sz="3400" spc="102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Couple on TikTok known for disability advocacy through relationship storytelling.</a:t>
            </a:r>
          </a:p>
          <a:p>
            <a:pPr marL="734061" lvl="1" indent="-367031" algn="l">
              <a:lnSpc>
                <a:spcPts val="5100"/>
              </a:lnSpc>
              <a:buFont typeface="Arial"/>
              <a:buChar char="•"/>
            </a:pPr>
            <a:r>
              <a:rPr lang="en-US" sz="3400" spc="102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Paul is legally blind; Matthew is his partner.</a:t>
            </a:r>
          </a:p>
          <a:p>
            <a:pPr marL="734061" lvl="1" indent="-367031" algn="l">
              <a:lnSpc>
                <a:spcPts val="5100"/>
              </a:lnSpc>
              <a:buFont typeface="Arial"/>
              <a:buChar char="•"/>
            </a:pPr>
            <a:r>
              <a:rPr lang="en-US" sz="3400" spc="102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Share insights into interabled love, daily life and disability barriers.</a:t>
            </a:r>
          </a:p>
        </p:txBody>
      </p:sp>
      <p:grpSp>
        <p:nvGrpSpPr>
          <p:cNvPr id="6" name="Group 6" descr="Photo of Matthew and Paul with Paul’s guide dog, Mr Maple in the centre."/>
          <p:cNvGrpSpPr/>
          <p:nvPr/>
        </p:nvGrpSpPr>
        <p:grpSpPr>
          <a:xfrm>
            <a:off x="11398853" y="1747711"/>
            <a:ext cx="6064689" cy="606468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 w="123825" cap="sq">
              <a:solidFill>
                <a:srgbClr val="98BD8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1927228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Inspiration: Matthew and Paul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766238"/>
            <a:ext cx="10215214" cy="5907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Advocacy style</a:t>
            </a:r>
          </a:p>
          <a:p>
            <a:pPr marL="734061" lvl="1" indent="-367031" algn="l">
              <a:lnSpc>
                <a:spcPts val="5100"/>
              </a:lnSpc>
              <a:buFont typeface="Arial"/>
              <a:buChar char="•"/>
            </a:pPr>
            <a:r>
              <a:rPr lang="en-US" sz="3400" spc="102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Use humour and “edutainment” to make disability relatable.</a:t>
            </a:r>
          </a:p>
          <a:p>
            <a:pPr marL="734061" lvl="1" indent="-367031" algn="l">
              <a:lnSpc>
                <a:spcPts val="5100"/>
              </a:lnSpc>
              <a:buFont typeface="Arial"/>
              <a:buChar char="•"/>
            </a:pPr>
            <a:r>
              <a:rPr lang="en-US" sz="3400" spc="102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Showcase lived experiences of blindness and access barriers.</a:t>
            </a:r>
          </a:p>
          <a:p>
            <a:pPr marL="734061" lvl="1" indent="-367031" algn="l">
              <a:lnSpc>
                <a:spcPts val="5100"/>
              </a:lnSpc>
              <a:buFont typeface="Arial"/>
              <a:buChar char="•"/>
            </a:pPr>
            <a:r>
              <a:rPr lang="en-US" sz="3400" spc="102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Their relationship is itself an advocacy tool, challenging stereotypes.</a:t>
            </a:r>
          </a:p>
          <a:p>
            <a:pPr marL="734061" lvl="1" indent="-367031" algn="l">
              <a:lnSpc>
                <a:spcPts val="5100"/>
              </a:lnSpc>
              <a:buFont typeface="Arial"/>
              <a:buChar char="•"/>
            </a:pPr>
            <a:r>
              <a:rPr lang="en-US" sz="3400" spc="102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Balance fun, light-hearted content with serious education (e.g. service dog rights).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219220" y="1123950"/>
            <a:ext cx="2554179" cy="7393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b="1" spc="60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@</a:t>
            </a:r>
            <a:r>
              <a:rPr lang="en-US" sz="2000" b="1" spc="60" dirty="0" err="1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matthewandpaul</a:t>
            </a:r>
            <a:endParaRPr lang="en-US" sz="2000" b="1" spc="60" dirty="0">
              <a:solidFill>
                <a:srgbClr val="FFFFFF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000" b="1" spc="60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(TikTok)</a:t>
            </a:r>
          </a:p>
        </p:txBody>
      </p:sp>
      <p:grpSp>
        <p:nvGrpSpPr>
          <p:cNvPr id="8" name="Group 8" descr="Screenshot of Matthew and Paul’s TikTok profile"/>
          <p:cNvGrpSpPr>
            <a:grpSpLocks noChangeAspect="1"/>
          </p:cNvGrpSpPr>
          <p:nvPr/>
        </p:nvGrpSpPr>
        <p:grpSpPr>
          <a:xfrm>
            <a:off x="11441837" y="2251526"/>
            <a:ext cx="3679862" cy="7281240"/>
            <a:chOff x="0" y="0"/>
            <a:chExt cx="2620010" cy="5184140"/>
          </a:xfrm>
        </p:grpSpPr>
        <p:sp>
          <p:nvSpPr>
            <p:cNvPr id="9" name="Freeform 9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7"/>
              <a:stretch>
                <a:fillRect t="-1273" b="-127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309923" y="4125859"/>
            <a:ext cx="0" cy="4063481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1927228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Inspiration: Matthew and Paul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562929" y="2876237"/>
            <a:ext cx="6181044" cy="6448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Strengths</a:t>
            </a:r>
          </a:p>
          <a:p>
            <a:pPr marL="647703" lvl="1" indent="-323852" algn="l">
              <a:lnSpc>
                <a:spcPts val="4500"/>
              </a:lnSpc>
              <a:buFont typeface="Arial"/>
              <a:buChar char="•"/>
            </a:pPr>
            <a:r>
              <a:rPr lang="en-US" sz="3000" spc="9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Relatable and approachable style.</a:t>
            </a:r>
          </a:p>
          <a:p>
            <a:pPr marL="647703" lvl="1" indent="-323852" algn="l">
              <a:lnSpc>
                <a:spcPts val="4500"/>
              </a:lnSpc>
              <a:buFont typeface="Arial"/>
              <a:buChar char="•"/>
            </a:pPr>
            <a:r>
              <a:rPr lang="en-US" sz="3000" spc="9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Show disability and relationships in a positive, human light.</a:t>
            </a:r>
          </a:p>
          <a:p>
            <a:pPr marL="647703" lvl="1" indent="-323852" algn="l">
              <a:lnSpc>
                <a:spcPts val="4500"/>
              </a:lnSpc>
              <a:buFont typeface="Arial"/>
              <a:buChar char="•"/>
            </a:pPr>
            <a:r>
              <a:rPr lang="en-US" sz="3000" spc="9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Mix </a:t>
            </a:r>
            <a:r>
              <a:rPr lang="en-US" sz="3000" spc="90" dirty="0" err="1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humour</a:t>
            </a:r>
            <a:r>
              <a:rPr lang="en-US" sz="3000" spc="9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with education, lowering barriers for new audiences.</a:t>
            </a:r>
          </a:p>
          <a:p>
            <a:pPr marL="647703" lvl="1" indent="-323852" algn="l">
              <a:lnSpc>
                <a:spcPts val="4500"/>
              </a:lnSpc>
              <a:buFont typeface="Arial"/>
              <a:buChar char="•"/>
            </a:pPr>
            <a:r>
              <a:rPr lang="en-US" sz="3000" spc="9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Strong visibility on a youth-oriented platform (TikTok).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906085" y="2876237"/>
            <a:ext cx="6571915" cy="587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Areas to think about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spc="89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Can </a:t>
            </a:r>
            <a:r>
              <a:rPr lang="en-US" sz="3000" spc="89" dirty="0" err="1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humour</a:t>
            </a:r>
            <a:r>
              <a:rPr lang="en-US" sz="3000" spc="89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overshadow </a:t>
            </a:r>
            <a:r>
              <a:rPr lang="en-US" sz="3000" spc="89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deeper advocacy messages?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spc="89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Are they constantly countering misconceptions about “invisible” blindness?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spc="89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Would the algorithm put more pressure on them to entertain and reduce space for serious issues?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3512759"/>
            <a:ext cx="8115300" cy="0"/>
          </a:xfrm>
          <a:prstGeom prst="line">
            <a:avLst/>
          </a:prstGeom>
          <a:ln w="38100" cap="flat">
            <a:solidFill>
              <a:srgbClr val="F8F5F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2751562" cy="2228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F8F5F4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Inspiration: Disability</a:t>
            </a:r>
          </a:p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F8F5F4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Advocates Using Social Media 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1028700" y="4086268"/>
            <a:ext cx="11417091" cy="272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Question</a:t>
            </a:r>
          </a:p>
          <a:p>
            <a:pPr algn="l">
              <a:lnSpc>
                <a:spcPts val="5250"/>
              </a:lnSpc>
            </a:pPr>
            <a:r>
              <a:rPr lang="en-US" sz="3500" spc="105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From the examples of social media advocates we mentioned today, which style of advocacy do you prefer and why?</a:t>
            </a:r>
          </a:p>
        </p:txBody>
      </p:sp>
      <p:sp>
        <p:nvSpPr>
          <p:cNvPr id="8" name="Freeform 8" descr="Graphic of a person with a megaphone holding scales."/>
          <p:cNvSpPr/>
          <p:nvPr/>
        </p:nvSpPr>
        <p:spPr>
          <a:xfrm>
            <a:off x="2591905" y="7219993"/>
            <a:ext cx="4145341" cy="4949661"/>
          </a:xfrm>
          <a:custGeom>
            <a:avLst/>
            <a:gdLst/>
            <a:ahLst/>
            <a:cxnLst/>
            <a:rect l="l" t="t" r="r" b="b"/>
            <a:pathLst>
              <a:path w="4145341" h="4949661">
                <a:moveTo>
                  <a:pt x="0" y="0"/>
                </a:moveTo>
                <a:lnTo>
                  <a:pt x="4145340" y="0"/>
                </a:lnTo>
                <a:lnTo>
                  <a:pt x="4145340" y="4949661"/>
                </a:lnTo>
                <a:lnTo>
                  <a:pt x="0" y="49496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 descr="Graphic of a megaphone."/>
          <p:cNvSpPr/>
          <p:nvPr/>
        </p:nvSpPr>
        <p:spPr>
          <a:xfrm>
            <a:off x="8964631" y="6110855"/>
            <a:ext cx="4139339" cy="3725405"/>
          </a:xfrm>
          <a:custGeom>
            <a:avLst/>
            <a:gdLst/>
            <a:ahLst/>
            <a:cxnLst/>
            <a:rect l="l" t="t" r="r" b="b"/>
            <a:pathLst>
              <a:path w="4139339" h="3725405">
                <a:moveTo>
                  <a:pt x="0" y="0"/>
                </a:moveTo>
                <a:lnTo>
                  <a:pt x="4139339" y="0"/>
                </a:lnTo>
                <a:lnTo>
                  <a:pt x="4139339" y="3725405"/>
                </a:lnTo>
                <a:lnTo>
                  <a:pt x="0" y="37254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522E9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146031" y="3910077"/>
            <a:ext cx="0" cy="406348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AutoShap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9843252" y="3899220"/>
            <a:ext cx="0" cy="406348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2430988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Telling Your Story Your Way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308180"/>
            <a:ext cx="3468236" cy="2961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Pick one message</a:t>
            </a:r>
          </a:p>
          <a:p>
            <a:pPr algn="l">
              <a:lnSpc>
                <a:spcPts val="3750"/>
              </a:lnSpc>
            </a:pPr>
            <a:r>
              <a:rPr lang="en-US" sz="2500" spc="75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What’s the key point you want people to</a:t>
            </a:r>
          </a:p>
          <a:p>
            <a:pPr algn="l">
              <a:lnSpc>
                <a:spcPts val="3750"/>
              </a:lnSpc>
            </a:pPr>
            <a:r>
              <a:rPr lang="en-US" sz="2500" spc="75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understand or feel?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49433" y="4308180"/>
            <a:ext cx="3699367" cy="266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4000" b="1" spc="120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Be yourself</a:t>
            </a:r>
          </a:p>
          <a:p>
            <a:pPr algn="l">
              <a:lnSpc>
                <a:spcPts val="3750"/>
              </a:lnSpc>
            </a:pPr>
            <a:r>
              <a:rPr lang="en-US" sz="2500" spc="75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You don’t have to be polished or professional. </a:t>
            </a:r>
            <a:r>
              <a:rPr lang="en-US" sz="2500" b="1" spc="75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Your</a:t>
            </a:r>
          </a:p>
          <a:p>
            <a:pPr algn="l">
              <a:lnSpc>
                <a:spcPts val="3750"/>
              </a:lnSpc>
            </a:pPr>
            <a:r>
              <a:rPr lang="en-US" sz="2500" b="1" spc="75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story matters as it is.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38552" y="4308180"/>
            <a:ext cx="5022672" cy="312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Short and relatable </a:t>
            </a:r>
          </a:p>
          <a:p>
            <a:pPr algn="l">
              <a:lnSpc>
                <a:spcPts val="3750"/>
              </a:lnSpc>
            </a:pPr>
            <a:r>
              <a:rPr lang="en-US" sz="2500" spc="75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Shorter content holds attention for a longer amount of time, and algorithms will boost content that gets played more than once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522E9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772733" y="3357538"/>
            <a:ext cx="0" cy="4063481"/>
          </a:xfrm>
          <a:prstGeom prst="line">
            <a:avLst/>
          </a:prstGeom>
          <a:ln w="38100" cap="flat">
            <a:solidFill>
              <a:srgbClr val="522E9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7809303"/>
            <a:ext cx="10232584" cy="1995112"/>
            <a:chOff x="0" y="0"/>
            <a:chExt cx="2694946" cy="52552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94946" cy="525528"/>
            </a:xfrm>
            <a:custGeom>
              <a:avLst/>
              <a:gdLst/>
              <a:ahLst/>
              <a:cxnLst/>
              <a:rect l="l" t="t" r="r" b="b"/>
              <a:pathLst>
                <a:path w="2694946" h="525528">
                  <a:moveTo>
                    <a:pt x="2694946" y="37830"/>
                  </a:moveTo>
                  <a:lnTo>
                    <a:pt x="2694946" y="487699"/>
                  </a:lnTo>
                  <a:cubicBezTo>
                    <a:pt x="2694946" y="497732"/>
                    <a:pt x="2690960" y="507354"/>
                    <a:pt x="2683866" y="514448"/>
                  </a:cubicBezTo>
                  <a:cubicBezTo>
                    <a:pt x="2676771" y="521543"/>
                    <a:pt x="2667149" y="525528"/>
                    <a:pt x="2657116" y="525528"/>
                  </a:cubicBezTo>
                  <a:lnTo>
                    <a:pt x="37830" y="525528"/>
                  </a:lnTo>
                  <a:cubicBezTo>
                    <a:pt x="27797" y="525528"/>
                    <a:pt x="18175" y="521543"/>
                    <a:pt x="11080" y="514448"/>
                  </a:cubicBezTo>
                  <a:cubicBezTo>
                    <a:pt x="3986" y="507354"/>
                    <a:pt x="0" y="497732"/>
                    <a:pt x="0" y="487699"/>
                  </a:cubicBezTo>
                  <a:lnTo>
                    <a:pt x="0" y="37830"/>
                  </a:lnTo>
                  <a:cubicBezTo>
                    <a:pt x="0" y="27797"/>
                    <a:pt x="3986" y="18175"/>
                    <a:pt x="11080" y="11080"/>
                  </a:cubicBezTo>
                  <a:cubicBezTo>
                    <a:pt x="18175" y="3986"/>
                    <a:pt x="27797" y="0"/>
                    <a:pt x="37830" y="0"/>
                  </a:cubicBezTo>
                  <a:lnTo>
                    <a:pt x="2657116" y="0"/>
                  </a:lnTo>
                  <a:cubicBezTo>
                    <a:pt x="2667149" y="0"/>
                    <a:pt x="2676771" y="3986"/>
                    <a:pt x="2683866" y="11080"/>
                  </a:cubicBezTo>
                  <a:cubicBezTo>
                    <a:pt x="2690960" y="18175"/>
                    <a:pt x="2694946" y="27797"/>
                    <a:pt x="2694946" y="37830"/>
                  </a:cubicBezTo>
                  <a:close/>
                </a:path>
              </a:pathLst>
            </a:custGeom>
            <a:solidFill>
              <a:srgbClr val="512F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694946" cy="563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2430988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Telling Your Story Your Way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1179107" y="3636341"/>
            <a:ext cx="3964977" cy="292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Show the real, not the perfect</a:t>
            </a:r>
          </a:p>
          <a:p>
            <a:pPr algn="l">
              <a:lnSpc>
                <a:spcPts val="3750"/>
              </a:lnSpc>
            </a:pPr>
            <a:r>
              <a:rPr lang="en-US" sz="2500" spc="75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People connect more with honesty than with highly edited videos.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401383" y="3638244"/>
            <a:ext cx="4302988" cy="340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Be clear about your purpose</a:t>
            </a:r>
          </a:p>
          <a:p>
            <a:pPr algn="l">
              <a:lnSpc>
                <a:spcPts val="3750"/>
              </a:lnSpc>
            </a:pPr>
            <a:r>
              <a:rPr lang="en-US" sz="2500" spc="75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Do you want people to understand something new, feel inspired, or take action?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02045" y="7921035"/>
            <a:ext cx="9685893" cy="1685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b="1" spc="90">
                <a:solidFill>
                  <a:srgbClr val="E0D6F1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Tip:</a:t>
            </a:r>
            <a:r>
              <a:rPr lang="en-US" sz="3000" spc="90">
                <a:solidFill>
                  <a:srgbClr val="E0D6F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Think about your audience. Who do you</a:t>
            </a:r>
          </a:p>
          <a:p>
            <a:pPr algn="ctr">
              <a:lnSpc>
                <a:spcPts val="4500"/>
              </a:lnSpc>
            </a:pPr>
            <a:r>
              <a:rPr lang="en-US" sz="3000" spc="90">
                <a:solidFill>
                  <a:srgbClr val="E0D6F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want to reach (e.g. friends, community,</a:t>
            </a:r>
          </a:p>
          <a:p>
            <a:pPr algn="ctr">
              <a:lnSpc>
                <a:spcPts val="4500"/>
              </a:lnSpc>
            </a:pPr>
            <a:r>
              <a:rPr lang="en-US" sz="3000" spc="90">
                <a:solidFill>
                  <a:srgbClr val="E0D6F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decision-makers, or the general public)?</a:t>
            </a:r>
          </a:p>
        </p:txBody>
      </p:sp>
      <p:grpSp>
        <p:nvGrpSpPr>
          <p:cNvPr id="14" name="Group 14" descr="Photo of a person with shaved blonde hair sitting on a couch using their phone. They wear red rolled up pants, a white top and headphones. They have tattoos on their arms and legs."/>
          <p:cNvGrpSpPr/>
          <p:nvPr/>
        </p:nvGrpSpPr>
        <p:grpSpPr>
          <a:xfrm>
            <a:off x="11398853" y="593111"/>
            <a:ext cx="6064689" cy="606468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0879" r="-28933"/>
              </a:stretch>
            </a:blipFill>
            <a:ln w="123825" cap="sq">
              <a:solidFill>
                <a:srgbClr val="522E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6437460" y="3651770"/>
            <a:ext cx="0" cy="4063481"/>
          </a:xfrm>
          <a:prstGeom prst="line">
            <a:avLst/>
          </a:prstGeom>
          <a:ln w="38100" cap="flat">
            <a:solidFill>
              <a:srgbClr val="522E9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522E9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2430988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Telling Your Story Your Way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824458" y="3619500"/>
            <a:ext cx="5146981" cy="407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Choose your format</a:t>
            </a:r>
          </a:p>
          <a:p>
            <a:pPr algn="l">
              <a:lnSpc>
                <a:spcPts val="3750"/>
              </a:lnSpc>
            </a:pPr>
            <a:r>
              <a:rPr lang="en-US" sz="2500" spc="75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You can post in</a:t>
            </a:r>
          </a:p>
          <a:p>
            <a:pPr algn="l">
              <a:lnSpc>
                <a:spcPts val="3750"/>
              </a:lnSpc>
            </a:pPr>
            <a:r>
              <a:rPr lang="en-US" sz="2500" spc="75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many ways:</a:t>
            </a:r>
          </a:p>
          <a:p>
            <a:pPr algn="l">
              <a:lnSpc>
                <a:spcPts val="3750"/>
              </a:lnSpc>
            </a:pPr>
            <a:r>
              <a:rPr lang="en-US" sz="2500" spc="75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- Short posts with photos or text</a:t>
            </a:r>
          </a:p>
          <a:p>
            <a:pPr algn="l">
              <a:lnSpc>
                <a:spcPts val="3750"/>
              </a:lnSpc>
            </a:pPr>
            <a:r>
              <a:rPr lang="en-US" sz="2500" spc="75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- A series of posts across a week or month</a:t>
            </a:r>
          </a:p>
          <a:p>
            <a:pPr algn="l">
              <a:lnSpc>
                <a:spcPts val="3750"/>
              </a:lnSpc>
            </a:pPr>
            <a:r>
              <a:rPr lang="en-US" sz="2500" spc="75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- Fun skits or re-enactments to make a point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966176" y="3614057"/>
            <a:ext cx="4849790" cy="312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Try a theme</a:t>
            </a:r>
          </a:p>
          <a:p>
            <a:pPr algn="l">
              <a:lnSpc>
                <a:spcPts val="3750"/>
              </a:lnSpc>
            </a:pPr>
            <a:r>
              <a:rPr lang="en-US" sz="2500" spc="75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Create content</a:t>
            </a:r>
          </a:p>
          <a:p>
            <a:pPr algn="l">
              <a:lnSpc>
                <a:spcPts val="3750"/>
              </a:lnSpc>
            </a:pPr>
            <a:r>
              <a:rPr lang="en-US" sz="2500" spc="75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around ideas like:</a:t>
            </a:r>
          </a:p>
          <a:p>
            <a:pPr algn="l">
              <a:lnSpc>
                <a:spcPts val="3750"/>
              </a:lnSpc>
            </a:pPr>
            <a:r>
              <a:rPr lang="en-US" sz="2500" spc="75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- “A day in my life”</a:t>
            </a:r>
          </a:p>
          <a:p>
            <a:pPr algn="l">
              <a:lnSpc>
                <a:spcPts val="3750"/>
              </a:lnSpc>
            </a:pPr>
            <a:r>
              <a:rPr lang="en-US" sz="2500" spc="75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- “Things I wish people knew”</a:t>
            </a:r>
          </a:p>
          <a:p>
            <a:pPr algn="l">
              <a:lnSpc>
                <a:spcPts val="3750"/>
              </a:lnSpc>
            </a:pPr>
            <a:r>
              <a:rPr lang="en-US" sz="2500" spc="75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- “One myth I want to bust”</a:t>
            </a:r>
          </a:p>
        </p:txBody>
      </p:sp>
      <p:grpSp>
        <p:nvGrpSpPr>
          <p:cNvPr id="10" name="Group 10" descr="Photo of a person with shaved blonde hair sitting on a couch using their phone. They wear red rolled up pants, a white top and headphones. They have tattoos on their arms and legs."/>
          <p:cNvGrpSpPr/>
          <p:nvPr/>
        </p:nvGrpSpPr>
        <p:grpSpPr>
          <a:xfrm>
            <a:off x="11398853" y="593111"/>
            <a:ext cx="6064689" cy="606468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0879" r="-28933"/>
              </a:stretch>
            </a:blipFill>
            <a:ln w="123825" cap="sq">
              <a:solidFill>
                <a:srgbClr val="522E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117953" y="2925959"/>
            <a:ext cx="3228286" cy="322828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5F4"/>
            </a:solidFill>
            <a:ln w="95250" cap="sq">
              <a:solidFill>
                <a:srgbClr val="A28AB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13284" y="2925959"/>
            <a:ext cx="3228286" cy="322828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5F4"/>
            </a:solidFill>
            <a:ln w="95250" cap="sq">
              <a:solidFill>
                <a:srgbClr val="A28AB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908319" y="2925959"/>
            <a:ext cx="3228286" cy="322828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5F4"/>
            </a:solidFill>
            <a:ln w="95250" cap="sq">
              <a:solidFill>
                <a:srgbClr val="A28AB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041626" y="6525719"/>
            <a:ext cx="3228286" cy="322828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5F4"/>
            </a:solidFill>
            <a:ln w="95250" cap="sq">
              <a:solidFill>
                <a:srgbClr val="A28AB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36662" y="6525719"/>
            <a:ext cx="3228286" cy="322828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5F4"/>
            </a:solidFill>
            <a:ln w="95250" cap="sq">
              <a:solidFill>
                <a:srgbClr val="A28AB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AutoShap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522E9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4635052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Telling your story your way: Wrap up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443055" y="3804285"/>
            <a:ext cx="2578082" cy="133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600" b="1" spc="107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One</a:t>
            </a:r>
          </a:p>
          <a:p>
            <a:pPr algn="ctr">
              <a:lnSpc>
                <a:spcPts val="5400"/>
              </a:lnSpc>
            </a:pPr>
            <a:r>
              <a:rPr lang="en-US" sz="3600" b="1" spc="107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message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338238" y="3818106"/>
            <a:ext cx="2578082" cy="133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600" b="1" spc="107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Short and relatable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33421" y="3475206"/>
            <a:ext cx="2578082" cy="202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600" b="1" spc="107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Have</a:t>
            </a:r>
          </a:p>
          <a:p>
            <a:pPr algn="ctr">
              <a:lnSpc>
                <a:spcPts val="5400"/>
              </a:lnSpc>
            </a:pPr>
            <a:r>
              <a:rPr lang="en-US" sz="3600" b="1" spc="107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 clear goal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366728" y="7417867"/>
            <a:ext cx="2578082" cy="133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600" b="1" spc="107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Be</a:t>
            </a:r>
          </a:p>
          <a:p>
            <a:pPr algn="ctr">
              <a:lnSpc>
                <a:spcPts val="5400"/>
              </a:lnSpc>
            </a:pPr>
            <a:r>
              <a:rPr lang="en-US" sz="3600" b="1" spc="107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yourself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261764" y="7417867"/>
            <a:ext cx="2578082" cy="133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600" b="1" spc="107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Show</a:t>
            </a:r>
          </a:p>
          <a:p>
            <a:pPr algn="ctr">
              <a:lnSpc>
                <a:spcPts val="5400"/>
              </a:lnSpc>
            </a:pPr>
            <a:r>
              <a:rPr lang="en-US" sz="3600" b="1" spc="107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the real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512F8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538620" y="700542"/>
            <a:ext cx="656317" cy="65631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00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54205" y="306705"/>
            <a:ext cx="3493890" cy="996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3600" b="1" spc="107" dirty="0">
                <a:solidFill>
                  <a:srgbClr val="FC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PRESS RECORD</a:t>
            </a:r>
          </a:p>
        </p:txBody>
      </p:sp>
      <p:sp>
        <p:nvSpPr>
          <p:cNvPr id="12" name="TextBox 12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0370153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Welcome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2775763"/>
            <a:ext cx="8524388" cy="579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5250"/>
              </a:lnSpc>
              <a:buFont typeface="Arial"/>
              <a:buChar char="•"/>
            </a:pPr>
            <a:r>
              <a:rPr lang="en-US" sz="3500" spc="105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Acknowledgement of Country</a:t>
            </a:r>
          </a:p>
          <a:p>
            <a:pPr marL="755651" lvl="1" indent="-377825" algn="l">
              <a:lnSpc>
                <a:spcPts val="5250"/>
              </a:lnSpc>
              <a:buFont typeface="Arial"/>
              <a:buChar char="•"/>
            </a:pPr>
            <a:r>
              <a:rPr lang="en-US" sz="3500" spc="105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Recognition of the disability community.</a:t>
            </a:r>
          </a:p>
          <a:p>
            <a:pPr marL="755651" lvl="1" indent="-377825" algn="l">
              <a:lnSpc>
                <a:spcPts val="5250"/>
              </a:lnSpc>
              <a:buFont typeface="Arial"/>
              <a:buChar char="•"/>
            </a:pPr>
            <a:r>
              <a:rPr lang="en-US" sz="3500" spc="105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Housekeeping: mute/unmute, chat, Zoom tools</a:t>
            </a:r>
          </a:p>
          <a:p>
            <a:pPr marL="755651" lvl="1" indent="-377825" algn="l">
              <a:lnSpc>
                <a:spcPts val="5250"/>
              </a:lnSpc>
              <a:buFont typeface="Arial"/>
              <a:buChar char="•"/>
            </a:pPr>
            <a:r>
              <a:rPr lang="en-US" sz="3500" spc="105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Today’s session will be recorded</a:t>
            </a:r>
          </a:p>
          <a:p>
            <a:pPr marL="755651" lvl="1" indent="-377825" algn="l">
              <a:lnSpc>
                <a:spcPts val="5250"/>
              </a:lnSpc>
              <a:buFont typeface="Arial"/>
              <a:buChar char="•"/>
            </a:pPr>
            <a:r>
              <a:rPr lang="en-US" sz="3500" spc="105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Introduction to today’s hosts:</a:t>
            </a:r>
          </a:p>
          <a:p>
            <a:pPr marL="1295406" lvl="2" indent="-431802" algn="l">
              <a:lnSpc>
                <a:spcPts val="4500"/>
              </a:lnSpc>
              <a:buFont typeface="Arial"/>
              <a:buChar char="⚬"/>
            </a:pPr>
            <a:r>
              <a:rPr lang="en-US" sz="3000" spc="9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Nick Roach</a:t>
            </a:r>
          </a:p>
          <a:p>
            <a:pPr marL="1295406" lvl="2" indent="-431802" algn="l">
              <a:lnSpc>
                <a:spcPts val="4500"/>
              </a:lnSpc>
              <a:buFont typeface="Arial"/>
              <a:buChar char="⚬"/>
            </a:pPr>
            <a:r>
              <a:rPr lang="en-US" sz="3000" spc="9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Mel Merlino</a:t>
            </a:r>
          </a:p>
        </p:txBody>
      </p:sp>
      <p:grpSp>
        <p:nvGrpSpPr>
          <p:cNvPr id="5" name="Group 5" descr="Photo of a person pouring water from a kettle into a mug. They’re wearing headphones and a black shortsleeved baggy shirt."/>
          <p:cNvGrpSpPr/>
          <p:nvPr/>
        </p:nvGrpSpPr>
        <p:grpSpPr>
          <a:xfrm>
            <a:off x="11398853" y="465413"/>
            <a:ext cx="6064689" cy="606468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t="-29437" b="-20375"/>
              </a:stretch>
            </a:blipFill>
            <a:ln w="123825" cap="sq">
              <a:solidFill>
                <a:srgbClr val="512F8D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522E9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2430988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Telling Your Story Your Way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3072831"/>
            <a:ext cx="8562453" cy="205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Question</a:t>
            </a:r>
          </a:p>
          <a:p>
            <a:pPr algn="l">
              <a:lnSpc>
                <a:spcPts val="5250"/>
              </a:lnSpc>
            </a:pPr>
            <a:r>
              <a:rPr lang="en-US" sz="3500" spc="105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What’s one key takeaway that</a:t>
            </a:r>
          </a:p>
          <a:p>
            <a:pPr algn="l">
              <a:lnSpc>
                <a:spcPts val="5250"/>
              </a:lnSpc>
            </a:pPr>
            <a:r>
              <a:rPr lang="en-US" sz="3500" spc="105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you‘ll use to tell your story your way?</a:t>
            </a:r>
          </a:p>
        </p:txBody>
      </p:sp>
      <p:grpSp>
        <p:nvGrpSpPr>
          <p:cNvPr id="7" name="Group 7" descr="Photo of a person with shaved blonde hair sitting on a couch using their phone. They wear red rolled up pants, a white top and headphones. They have tattoos on their arms and legs."/>
          <p:cNvGrpSpPr/>
          <p:nvPr/>
        </p:nvGrpSpPr>
        <p:grpSpPr>
          <a:xfrm>
            <a:off x="11398853" y="593111"/>
            <a:ext cx="6064689" cy="606468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0879" r="-28933"/>
              </a:stretch>
            </a:blipFill>
            <a:ln w="123825" cap="sq">
              <a:solidFill>
                <a:srgbClr val="522E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 descr="A graphic of 2 people and a speech bubble."/>
          <p:cNvSpPr/>
          <p:nvPr/>
        </p:nvSpPr>
        <p:spPr>
          <a:xfrm>
            <a:off x="2456464" y="5727022"/>
            <a:ext cx="3924490" cy="4114800"/>
          </a:xfrm>
          <a:custGeom>
            <a:avLst/>
            <a:gdLst/>
            <a:ahLst/>
            <a:cxnLst/>
            <a:rect l="l" t="t" r="r" b="b"/>
            <a:pathLst>
              <a:path w="3924490" h="4114800">
                <a:moveTo>
                  <a:pt x="0" y="0"/>
                </a:moveTo>
                <a:lnTo>
                  <a:pt x="3924491" y="0"/>
                </a:lnTo>
                <a:lnTo>
                  <a:pt x="39244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 descr="A graphic of a black cat wearing a wizards hat reading a book."/>
          <p:cNvSpPr/>
          <p:nvPr/>
        </p:nvSpPr>
        <p:spPr>
          <a:xfrm>
            <a:off x="7367778" y="5727022"/>
            <a:ext cx="3552444" cy="4114800"/>
          </a:xfrm>
          <a:custGeom>
            <a:avLst/>
            <a:gdLst/>
            <a:ahLst/>
            <a:cxnLst/>
            <a:rect l="l" t="t" r="r" b="b"/>
            <a:pathLst>
              <a:path w="3552444" h="4114800">
                <a:moveTo>
                  <a:pt x="0" y="0"/>
                </a:moveTo>
                <a:lnTo>
                  <a:pt x="3552444" y="0"/>
                </a:lnTo>
                <a:lnTo>
                  <a:pt x="35524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7432808"/>
            <a:ext cx="15164320" cy="4264965"/>
          </a:xfrm>
          <a:custGeom>
            <a:avLst/>
            <a:gdLst/>
            <a:ahLst/>
            <a:cxnLst/>
            <a:rect l="l" t="t" r="r" b="b"/>
            <a:pathLst>
              <a:path w="15164320" h="4264965">
                <a:moveTo>
                  <a:pt x="0" y="0"/>
                </a:moveTo>
                <a:lnTo>
                  <a:pt x="15164320" y="0"/>
                </a:lnTo>
                <a:lnTo>
                  <a:pt x="15164320" y="4264965"/>
                </a:lnTo>
                <a:lnTo>
                  <a:pt x="0" y="42649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6168064" y="3369327"/>
            <a:ext cx="0" cy="4063481"/>
          </a:xfrm>
          <a:prstGeom prst="line">
            <a:avLst/>
          </a:prstGeom>
          <a:ln w="38100" cap="flat">
            <a:solidFill>
              <a:srgbClr val="522E9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522E9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2430988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Accessibility and safety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53515" y="3800681"/>
            <a:ext cx="4723999" cy="292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Add captions</a:t>
            </a:r>
          </a:p>
          <a:p>
            <a:pPr algn="l">
              <a:lnSpc>
                <a:spcPts val="5999"/>
              </a:lnSpc>
            </a:pPr>
            <a:r>
              <a:rPr lang="en-US" sz="3999" b="1" spc="119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or text</a:t>
            </a:r>
          </a:p>
          <a:p>
            <a:pPr algn="l">
              <a:lnSpc>
                <a:spcPts val="3750"/>
              </a:lnSpc>
            </a:pPr>
            <a:r>
              <a:rPr lang="en-US" sz="2500" spc="75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Many people watch without sound, and captions make content accessible.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81800" y="3800681"/>
            <a:ext cx="5132017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Use plain,</a:t>
            </a:r>
          </a:p>
          <a:p>
            <a:pPr algn="l">
              <a:lnSpc>
                <a:spcPts val="5999"/>
              </a:lnSpc>
            </a:pPr>
            <a:r>
              <a:rPr lang="en-US" sz="3999" b="1" spc="119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simple language</a:t>
            </a:r>
          </a:p>
          <a:p>
            <a:pPr algn="l">
              <a:lnSpc>
                <a:spcPts val="3750"/>
              </a:lnSpc>
            </a:pPr>
            <a:r>
              <a:rPr lang="en-US" sz="2500" spc="75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Keep your message clear and easy to understand.</a:t>
            </a:r>
          </a:p>
        </p:txBody>
      </p:sp>
      <p:grpSp>
        <p:nvGrpSpPr>
          <p:cNvPr id="11" name="Group 11" descr="Photo of hands using a keyboard with larger letters for people who are low vision."/>
          <p:cNvGrpSpPr/>
          <p:nvPr/>
        </p:nvGrpSpPr>
        <p:grpSpPr>
          <a:xfrm>
            <a:off x="11398853" y="593111"/>
            <a:ext cx="6064689" cy="606468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31341" r="-18932"/>
              </a:stretch>
            </a:blipFill>
            <a:ln w="123825" cap="sq">
              <a:solidFill>
                <a:srgbClr val="522E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512F8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537692" y="3369327"/>
            <a:ext cx="0" cy="4063481"/>
          </a:xfrm>
          <a:prstGeom prst="line">
            <a:avLst/>
          </a:prstGeom>
          <a:ln w="38100" cap="flat">
            <a:solidFill>
              <a:srgbClr val="522E9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7432808"/>
            <a:ext cx="15164320" cy="4264965"/>
          </a:xfrm>
          <a:custGeom>
            <a:avLst/>
            <a:gdLst/>
            <a:ahLst/>
            <a:cxnLst/>
            <a:rect l="l" t="t" r="r" b="b"/>
            <a:pathLst>
              <a:path w="15164320" h="4264965">
                <a:moveTo>
                  <a:pt x="0" y="0"/>
                </a:moveTo>
                <a:lnTo>
                  <a:pt x="15164320" y="0"/>
                </a:lnTo>
                <a:lnTo>
                  <a:pt x="15164320" y="4264965"/>
                </a:lnTo>
                <a:lnTo>
                  <a:pt x="0" y="42649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2430988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Accessibility and safety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71600" y="3883856"/>
            <a:ext cx="3347753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 dirty="0" err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Colours</a:t>
            </a:r>
            <a:endParaRPr lang="en-US" sz="3999" b="1" spc="119" dirty="0">
              <a:solidFill>
                <a:srgbClr val="000000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  <a:p>
            <a:pPr algn="l">
              <a:lnSpc>
                <a:spcPts val="5999"/>
              </a:lnSpc>
            </a:pPr>
            <a:r>
              <a:rPr lang="en-US" sz="3999" b="1" spc="119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and contrast</a:t>
            </a:r>
          </a:p>
          <a:p>
            <a:pPr algn="l">
              <a:lnSpc>
                <a:spcPts val="3750"/>
              </a:lnSpc>
            </a:pPr>
            <a:r>
              <a:rPr lang="en-US" sz="2500" spc="75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Avoid pale text on</a:t>
            </a:r>
          </a:p>
          <a:p>
            <a:pPr algn="l">
              <a:lnSpc>
                <a:spcPts val="3750"/>
              </a:lnSpc>
            </a:pPr>
            <a:r>
              <a:rPr lang="en-US" sz="2500" spc="75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 light background.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95705" y="3889299"/>
            <a:ext cx="4164185" cy="292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Check your privacy settings</a:t>
            </a:r>
          </a:p>
          <a:p>
            <a:pPr algn="l">
              <a:lnSpc>
                <a:spcPts val="3750"/>
              </a:lnSpc>
            </a:pPr>
            <a:r>
              <a:rPr lang="en-US" sz="2500" spc="75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Decide who can see, share, or comment on your posts.</a:t>
            </a:r>
          </a:p>
        </p:txBody>
      </p:sp>
      <p:grpSp>
        <p:nvGrpSpPr>
          <p:cNvPr id="11" name="Group 11" descr="Photo of hands using a keyboard with larger letters for people who are low vision."/>
          <p:cNvGrpSpPr/>
          <p:nvPr/>
        </p:nvGrpSpPr>
        <p:grpSpPr>
          <a:xfrm>
            <a:off x="11398853" y="593111"/>
            <a:ext cx="6064689" cy="606468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31341" r="-18932"/>
              </a:stretch>
            </a:blipFill>
            <a:ln w="123825" cap="sq">
              <a:solidFill>
                <a:srgbClr val="522E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512F8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7432808"/>
            <a:ext cx="15164320" cy="4264965"/>
          </a:xfrm>
          <a:custGeom>
            <a:avLst/>
            <a:gdLst/>
            <a:ahLst/>
            <a:cxnLst/>
            <a:rect l="l" t="t" r="r" b="b"/>
            <a:pathLst>
              <a:path w="15164320" h="4264965">
                <a:moveTo>
                  <a:pt x="0" y="0"/>
                </a:moveTo>
                <a:lnTo>
                  <a:pt x="15164320" y="0"/>
                </a:lnTo>
                <a:lnTo>
                  <a:pt x="15164320" y="4264965"/>
                </a:lnTo>
                <a:lnTo>
                  <a:pt x="0" y="42649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877968" y="3098491"/>
            <a:ext cx="0" cy="4063481"/>
          </a:xfrm>
          <a:prstGeom prst="line">
            <a:avLst/>
          </a:prstGeom>
          <a:ln w="38100" cap="flat">
            <a:solidFill>
              <a:srgbClr val="522E9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83C36708-4909-C13E-B434-25EB83BD4B7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2430988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Accessibility and safety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9EA3CF4F-9FE2-DD24-FAFC-18CF943252A2}"/>
              </a:ext>
            </a:extLst>
          </p:cNvPr>
          <p:cNvSpPr txBox="1"/>
          <p:nvPr/>
        </p:nvSpPr>
        <p:spPr>
          <a:xfrm>
            <a:off x="1110143" y="3624956"/>
            <a:ext cx="4051497" cy="217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Ask for consent</a:t>
            </a:r>
          </a:p>
          <a:p>
            <a:pPr algn="l">
              <a:lnSpc>
                <a:spcPts val="3750"/>
              </a:lnSpc>
            </a:pPr>
            <a:r>
              <a:rPr lang="en-US" sz="2500" spc="75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Ask for permission before sharing photos or videos of other people.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29D19CC8-120E-2CBE-1369-38C79958C45D}"/>
              </a:ext>
            </a:extLst>
          </p:cNvPr>
          <p:cNvSpPr txBox="1"/>
          <p:nvPr/>
        </p:nvSpPr>
        <p:spPr>
          <a:xfrm>
            <a:off x="6573293" y="3624263"/>
            <a:ext cx="4109232" cy="292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Take breaks</a:t>
            </a:r>
          </a:p>
          <a:p>
            <a:pPr algn="l">
              <a:lnSpc>
                <a:spcPts val="5999"/>
              </a:lnSpc>
            </a:pPr>
            <a:r>
              <a:rPr lang="en-US" sz="3999" b="1" spc="119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when needed</a:t>
            </a:r>
          </a:p>
          <a:p>
            <a:pPr algn="l">
              <a:lnSpc>
                <a:spcPts val="3750"/>
              </a:lnSpc>
            </a:pPr>
            <a:r>
              <a:rPr lang="en-US" sz="2500" spc="75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You don’t need to post all the time to make</a:t>
            </a:r>
          </a:p>
          <a:p>
            <a:pPr algn="l">
              <a:lnSpc>
                <a:spcPts val="3750"/>
              </a:lnSpc>
            </a:pPr>
            <a:r>
              <a:rPr lang="en-US" sz="2500" spc="75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an impact.</a:t>
            </a:r>
          </a:p>
        </p:txBody>
      </p:sp>
      <p:grpSp>
        <p:nvGrpSpPr>
          <p:cNvPr id="11" name="Group 11" descr="Photo of hands using a keyboard with larger letters for people who are low vision."/>
          <p:cNvGrpSpPr/>
          <p:nvPr/>
        </p:nvGrpSpPr>
        <p:grpSpPr>
          <a:xfrm>
            <a:off x="11398853" y="593111"/>
            <a:ext cx="6064689" cy="606468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31341" r="-18932"/>
              </a:stretch>
            </a:blipFill>
            <a:ln w="123825" cap="sq">
              <a:solidFill>
                <a:srgbClr val="522E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1927228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Break time!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1028700" y="2889785"/>
            <a:ext cx="954752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spc="119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It’s time for a 5 minutes break.</a:t>
            </a:r>
          </a:p>
        </p:txBody>
      </p:sp>
      <p:sp>
        <p:nvSpPr>
          <p:cNvPr id="8" name="Freeform 8" descr="A graphic showing a clock with 5 min written inside."/>
          <p:cNvSpPr/>
          <p:nvPr/>
        </p:nvSpPr>
        <p:spPr>
          <a:xfrm>
            <a:off x="2356676" y="4504573"/>
            <a:ext cx="4463966" cy="4774295"/>
          </a:xfrm>
          <a:custGeom>
            <a:avLst/>
            <a:gdLst/>
            <a:ahLst/>
            <a:cxnLst/>
            <a:rect l="l" t="t" r="r" b="b"/>
            <a:pathLst>
              <a:path w="4463966" h="4774295">
                <a:moveTo>
                  <a:pt x="0" y="0"/>
                </a:moveTo>
                <a:lnTo>
                  <a:pt x="4463966" y="0"/>
                </a:lnTo>
                <a:lnTo>
                  <a:pt x="4463966" y="4774295"/>
                </a:lnTo>
                <a:lnTo>
                  <a:pt x="0" y="47742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 descr="A graphic of a white cat drinking bubble tea"/>
          <p:cNvSpPr/>
          <p:nvPr/>
        </p:nvSpPr>
        <p:spPr>
          <a:xfrm>
            <a:off x="7789455" y="4253577"/>
            <a:ext cx="3838498" cy="5276286"/>
          </a:xfrm>
          <a:custGeom>
            <a:avLst/>
            <a:gdLst/>
            <a:ahLst/>
            <a:cxnLst/>
            <a:rect l="l" t="t" r="r" b="b"/>
            <a:pathLst>
              <a:path w="3838498" h="5276286">
                <a:moveTo>
                  <a:pt x="0" y="0"/>
                </a:moveTo>
                <a:lnTo>
                  <a:pt x="3838498" y="0"/>
                </a:lnTo>
                <a:lnTo>
                  <a:pt x="3838498" y="5276286"/>
                </a:lnTo>
                <a:lnTo>
                  <a:pt x="0" y="52762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3512759"/>
            <a:ext cx="8115300" cy="0"/>
          </a:xfrm>
          <a:prstGeom prst="line">
            <a:avLst/>
          </a:prstGeom>
          <a:ln w="38100" cap="flat">
            <a:solidFill>
              <a:srgbClr val="512F8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972457" y="4719704"/>
            <a:ext cx="0" cy="4063481"/>
          </a:xfrm>
          <a:prstGeom prst="line">
            <a:avLst/>
          </a:prstGeom>
          <a:ln w="38100" cap="flat">
            <a:solidFill>
              <a:srgbClr val="522E9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2751562" cy="2228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512F8D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Tips for writing an</a:t>
            </a:r>
          </a:p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512F8D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engaging personal post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9BEE9232-368C-3A20-48AE-A83AFBC9A5C8}"/>
              </a:ext>
            </a:extLst>
          </p:cNvPr>
          <p:cNvSpPr txBox="1"/>
          <p:nvPr/>
        </p:nvSpPr>
        <p:spPr>
          <a:xfrm>
            <a:off x="1668371" y="4982708"/>
            <a:ext cx="3523036" cy="340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 dirty="0">
                <a:solidFill>
                  <a:srgbClr val="522E91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Catch attention</a:t>
            </a:r>
          </a:p>
          <a:p>
            <a:pPr algn="l">
              <a:lnSpc>
                <a:spcPts val="3750"/>
              </a:lnSpc>
            </a:pPr>
            <a:r>
              <a:rPr lang="en-US" sz="2500" spc="75" dirty="0">
                <a:solidFill>
                  <a:srgbClr val="522E9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Start your post with a short sentence or question (a hook) relevant to the post.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FE440B03-376C-C0B5-CB8E-FDED18D1019B}"/>
              </a:ext>
            </a:extLst>
          </p:cNvPr>
          <p:cNvSpPr txBox="1"/>
          <p:nvPr/>
        </p:nvSpPr>
        <p:spPr>
          <a:xfrm>
            <a:off x="6753507" y="4982708"/>
            <a:ext cx="4142050" cy="340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>
                <a:solidFill>
                  <a:srgbClr val="522E91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Invite conversation</a:t>
            </a:r>
          </a:p>
          <a:p>
            <a:pPr algn="l">
              <a:lnSpc>
                <a:spcPts val="3750"/>
              </a:lnSpc>
            </a:pPr>
            <a:r>
              <a:rPr lang="en-US" sz="2500" spc="75">
                <a:solidFill>
                  <a:srgbClr val="522E9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Adding a question at the end can get people to engage and comment on your post</a:t>
            </a:r>
          </a:p>
        </p:txBody>
      </p:sp>
      <p:grpSp>
        <p:nvGrpSpPr>
          <p:cNvPr id="6" name="Group 6" descr="A photo of a woman with albinism. She has long white hair, has sunglasses on her head and sits at a desk using a laptop."/>
          <p:cNvGrpSpPr/>
          <p:nvPr/>
        </p:nvGrpSpPr>
        <p:grpSpPr>
          <a:xfrm>
            <a:off x="11385111" y="465413"/>
            <a:ext cx="6064689" cy="606468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39757" r="-10055"/>
              </a:stretch>
            </a:blipFill>
            <a:ln w="123825" cap="sq">
              <a:solidFill>
                <a:srgbClr val="522E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972457" y="4719704"/>
            <a:ext cx="0" cy="4063481"/>
          </a:xfrm>
          <a:prstGeom prst="line">
            <a:avLst/>
          </a:prstGeom>
          <a:ln w="38100" cap="flat">
            <a:solidFill>
              <a:srgbClr val="522E9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3512759"/>
            <a:ext cx="8115300" cy="0"/>
          </a:xfrm>
          <a:prstGeom prst="line">
            <a:avLst/>
          </a:prstGeom>
          <a:ln w="38100" cap="flat">
            <a:solidFill>
              <a:srgbClr val="512F8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2751562" cy="2228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512F8D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Tips for writing an</a:t>
            </a:r>
          </a:p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512F8D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engaging personal post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D87D048C-47D1-873F-1E93-DFAEFD8832EC}"/>
              </a:ext>
            </a:extLst>
          </p:cNvPr>
          <p:cNvSpPr txBox="1"/>
          <p:nvPr/>
        </p:nvSpPr>
        <p:spPr>
          <a:xfrm>
            <a:off x="1442714" y="4949370"/>
            <a:ext cx="3577243" cy="342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4000" b="1" spc="120" dirty="0">
                <a:solidFill>
                  <a:srgbClr val="522E91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Reply to comments</a:t>
            </a:r>
          </a:p>
          <a:p>
            <a:pPr algn="l">
              <a:lnSpc>
                <a:spcPts val="3750"/>
              </a:lnSpc>
            </a:pPr>
            <a:r>
              <a:rPr lang="en-US" sz="2500" spc="75" dirty="0">
                <a:solidFill>
                  <a:srgbClr val="522E9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Replying keeps people engaged and will help spread your message further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73EB546B-2478-1E61-C58C-3DE17990615A}"/>
              </a:ext>
            </a:extLst>
          </p:cNvPr>
          <p:cNvSpPr txBox="1"/>
          <p:nvPr/>
        </p:nvSpPr>
        <p:spPr>
          <a:xfrm>
            <a:off x="6924958" y="4949370"/>
            <a:ext cx="4429795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4000" b="1" spc="120" dirty="0">
                <a:solidFill>
                  <a:srgbClr val="522E91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Short and sharp</a:t>
            </a:r>
          </a:p>
          <a:p>
            <a:pPr algn="l">
              <a:lnSpc>
                <a:spcPts val="3750"/>
              </a:lnSpc>
            </a:pPr>
            <a:r>
              <a:rPr lang="en-US" sz="2500" spc="75" dirty="0">
                <a:solidFill>
                  <a:srgbClr val="522E9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Focus on clarity, tone,</a:t>
            </a:r>
          </a:p>
          <a:p>
            <a:pPr algn="l">
              <a:lnSpc>
                <a:spcPts val="3750"/>
              </a:lnSpc>
            </a:pPr>
            <a:r>
              <a:rPr lang="en-US" sz="2500" spc="75" dirty="0">
                <a:solidFill>
                  <a:srgbClr val="522E9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and purpose.</a:t>
            </a:r>
          </a:p>
          <a:p>
            <a:pPr algn="l">
              <a:lnSpc>
                <a:spcPts val="3750"/>
              </a:lnSpc>
            </a:pPr>
            <a:r>
              <a:rPr lang="en-US" sz="2500" spc="75" dirty="0">
                <a:solidFill>
                  <a:srgbClr val="522E9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Be clear in your message.</a:t>
            </a:r>
          </a:p>
        </p:txBody>
      </p:sp>
      <p:grpSp>
        <p:nvGrpSpPr>
          <p:cNvPr id="10" name="Group 10" descr="A photo of a woman with albinism. She has long white hair, has sunglasses on her head and sits at a desk using a laptop."/>
          <p:cNvGrpSpPr/>
          <p:nvPr/>
        </p:nvGrpSpPr>
        <p:grpSpPr>
          <a:xfrm>
            <a:off x="11385111" y="465413"/>
            <a:ext cx="6064689" cy="606468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39757" r="-10055"/>
              </a:stretch>
            </a:blipFill>
            <a:ln w="123825" cap="sq">
              <a:solidFill>
                <a:srgbClr val="522E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972457" y="4719704"/>
            <a:ext cx="0" cy="4063481"/>
          </a:xfrm>
          <a:prstGeom prst="line">
            <a:avLst/>
          </a:prstGeom>
          <a:ln w="38100" cap="flat">
            <a:solidFill>
              <a:srgbClr val="522E9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3512759"/>
            <a:ext cx="8115300" cy="0"/>
          </a:xfrm>
          <a:prstGeom prst="line">
            <a:avLst/>
          </a:prstGeom>
          <a:ln w="38100" cap="flat">
            <a:solidFill>
              <a:srgbClr val="512F8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2751562" cy="2228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512F8D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Tips for writing an</a:t>
            </a:r>
          </a:p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512F8D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engaging personal post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6646DC99-42F3-1D35-52C6-86F23C8AE5D2}"/>
              </a:ext>
            </a:extLst>
          </p:cNvPr>
          <p:cNvSpPr txBox="1"/>
          <p:nvPr/>
        </p:nvSpPr>
        <p:spPr>
          <a:xfrm>
            <a:off x="1340274" y="4658743"/>
            <a:ext cx="3994008" cy="407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 dirty="0">
                <a:solidFill>
                  <a:srgbClr val="522E91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Hashtags</a:t>
            </a:r>
          </a:p>
          <a:p>
            <a:pPr algn="l">
              <a:lnSpc>
                <a:spcPts val="3750"/>
              </a:lnSpc>
            </a:pPr>
            <a:r>
              <a:rPr lang="en-US" sz="2500" spc="75" dirty="0">
                <a:solidFill>
                  <a:srgbClr val="522E9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Use relevant hashtags to get more reach. Use camel case so people can understand your hashtags (e.g. #AccessibilityMatters vs #</a:t>
            </a:r>
            <a:r>
              <a:rPr lang="en-US" sz="2500" spc="75" dirty="0" err="1">
                <a:solidFill>
                  <a:srgbClr val="522E9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accessibilitymatters</a:t>
            </a:r>
            <a:r>
              <a:rPr lang="en-US" sz="2500" spc="75" dirty="0">
                <a:solidFill>
                  <a:srgbClr val="522E9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)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06DB79A6-74C1-F523-31EA-7828CC2FABA5}"/>
              </a:ext>
            </a:extLst>
          </p:cNvPr>
          <p:cNvSpPr txBox="1"/>
          <p:nvPr/>
        </p:nvSpPr>
        <p:spPr>
          <a:xfrm>
            <a:off x="6766886" y="4677447"/>
            <a:ext cx="4429795" cy="266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4000" b="1" spc="120" dirty="0">
                <a:solidFill>
                  <a:srgbClr val="522E91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Plain English</a:t>
            </a:r>
          </a:p>
          <a:p>
            <a:pPr algn="l">
              <a:lnSpc>
                <a:spcPts val="3750"/>
              </a:lnSpc>
            </a:pPr>
            <a:r>
              <a:rPr lang="en-US" sz="2500" spc="75" dirty="0">
                <a:solidFill>
                  <a:srgbClr val="522E9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Using plain English and clear structure makes your post accessible to as many people as possible</a:t>
            </a:r>
          </a:p>
        </p:txBody>
      </p:sp>
      <p:grpSp>
        <p:nvGrpSpPr>
          <p:cNvPr id="10" name="Group 10" descr="A photo of a woman with albinism. She has long white hair, has sunglasses on her head and sits at a desk using a laptop."/>
          <p:cNvGrpSpPr/>
          <p:nvPr/>
        </p:nvGrpSpPr>
        <p:grpSpPr>
          <a:xfrm>
            <a:off x="11385111" y="465413"/>
            <a:ext cx="6064689" cy="606468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39757" r="-10055"/>
              </a:stretch>
            </a:blipFill>
            <a:ln w="123825" cap="sq">
              <a:solidFill>
                <a:srgbClr val="522E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522E9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3408442"/>
            <a:ext cx="12834609" cy="5849858"/>
            <a:chOff x="0" y="0"/>
            <a:chExt cx="3380309" cy="15407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80309" cy="1540703"/>
            </a:xfrm>
            <a:custGeom>
              <a:avLst/>
              <a:gdLst/>
              <a:ahLst/>
              <a:cxnLst/>
              <a:rect l="l" t="t" r="r" b="b"/>
              <a:pathLst>
                <a:path w="3380309" h="1540703">
                  <a:moveTo>
                    <a:pt x="30160" y="0"/>
                  </a:moveTo>
                  <a:lnTo>
                    <a:pt x="3350149" y="0"/>
                  </a:lnTo>
                  <a:cubicBezTo>
                    <a:pt x="3366806" y="0"/>
                    <a:pt x="3380309" y="13503"/>
                    <a:pt x="3380309" y="30160"/>
                  </a:cubicBezTo>
                  <a:lnTo>
                    <a:pt x="3380309" y="1510543"/>
                  </a:lnTo>
                  <a:cubicBezTo>
                    <a:pt x="3380309" y="1527200"/>
                    <a:pt x="3366806" y="1540703"/>
                    <a:pt x="3350149" y="1540703"/>
                  </a:cubicBezTo>
                  <a:lnTo>
                    <a:pt x="30160" y="1540703"/>
                  </a:lnTo>
                  <a:cubicBezTo>
                    <a:pt x="13503" y="1540703"/>
                    <a:pt x="0" y="1527200"/>
                    <a:pt x="0" y="1510543"/>
                  </a:cubicBezTo>
                  <a:lnTo>
                    <a:pt x="0" y="30160"/>
                  </a:lnTo>
                  <a:cubicBezTo>
                    <a:pt x="0" y="13503"/>
                    <a:pt x="13503" y="0"/>
                    <a:pt x="30160" y="0"/>
                  </a:cubicBezTo>
                  <a:close/>
                </a:path>
              </a:pathLst>
            </a:custGeom>
            <a:solidFill>
              <a:srgbClr val="F8F5F4"/>
            </a:solidFill>
            <a:ln w="95250" cap="rnd">
              <a:solidFill>
                <a:srgbClr val="A28ABE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380309" cy="15788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2430988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Practicing advocacy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772099"/>
            <a:ext cx="12834609" cy="5017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sz="3600" spc="107">
                <a:solidFill>
                  <a:srgbClr val="512F8D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“</a:t>
            </a:r>
            <a:r>
              <a:rPr lang="en-US" sz="3600" b="1" spc="107">
                <a:solidFill>
                  <a:srgbClr val="512F8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Advocacy</a:t>
            </a:r>
            <a:r>
              <a:rPr lang="en-US" sz="3600" spc="107">
                <a:solidFill>
                  <a:srgbClr val="512F8D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is not just </a:t>
            </a:r>
            <a:r>
              <a:rPr lang="en-US" sz="3600" b="1" spc="107">
                <a:solidFill>
                  <a:srgbClr val="512F8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</a:t>
            </a:r>
            <a:r>
              <a:rPr lang="en-US" sz="3600" spc="107">
                <a:solidFill>
                  <a:srgbClr val="512F8D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600" b="1" spc="107">
                <a:solidFill>
                  <a:srgbClr val="512F8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task</a:t>
            </a:r>
            <a:r>
              <a:rPr lang="en-US" sz="3600" spc="107">
                <a:solidFill>
                  <a:srgbClr val="512F8D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for </a:t>
            </a:r>
            <a:r>
              <a:rPr lang="en-US" sz="3600" i="1" spc="107">
                <a:solidFill>
                  <a:srgbClr val="512F8D"/>
                </a:solidFill>
                <a:latin typeface="Century Gothic Paneuropean Italics"/>
                <a:ea typeface="Century Gothic Paneuropean Italics"/>
                <a:cs typeface="Century Gothic Paneuropean Italics"/>
                <a:sym typeface="Century Gothic Paneuropean Italics"/>
              </a:rPr>
              <a:t>charismatic</a:t>
            </a:r>
          </a:p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sz="3600" i="1" spc="107">
                <a:solidFill>
                  <a:srgbClr val="512F8D"/>
                </a:solidFill>
                <a:latin typeface="Century Gothic Paneuropean Italics"/>
                <a:ea typeface="Century Gothic Paneuropean Italics"/>
                <a:cs typeface="Century Gothic Paneuropean Italics"/>
                <a:sym typeface="Century Gothic Paneuropean Italics"/>
              </a:rPr>
              <a:t>individuals</a:t>
            </a:r>
            <a:r>
              <a:rPr lang="en-US" sz="3600" spc="107">
                <a:solidFill>
                  <a:srgbClr val="512F8D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or </a:t>
            </a:r>
            <a:r>
              <a:rPr lang="en-US" sz="3600" i="1" spc="107">
                <a:solidFill>
                  <a:srgbClr val="512F8D"/>
                </a:solidFill>
                <a:latin typeface="Century Gothic Paneuropean Italics"/>
                <a:ea typeface="Century Gothic Paneuropean Italics"/>
                <a:cs typeface="Century Gothic Paneuropean Italics"/>
                <a:sym typeface="Century Gothic Paneuropean Italics"/>
              </a:rPr>
              <a:t>high-profile</a:t>
            </a:r>
            <a:r>
              <a:rPr lang="en-US" sz="3600" spc="107">
                <a:solidFill>
                  <a:srgbClr val="512F8D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community organizers. </a:t>
            </a:r>
            <a:r>
              <a:rPr lang="en-US" sz="3600" b="1" spc="107">
                <a:solidFill>
                  <a:srgbClr val="512F8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Advocacy is for all of us</a:t>
            </a:r>
            <a:r>
              <a:rPr lang="en-US" sz="3600" spc="107">
                <a:solidFill>
                  <a:srgbClr val="512F8D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; advocacy is a</a:t>
            </a:r>
          </a:p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sz="3600" b="1" spc="107">
                <a:solidFill>
                  <a:srgbClr val="512F8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way of life</a:t>
            </a:r>
            <a:r>
              <a:rPr lang="en-US" sz="3600" spc="107">
                <a:solidFill>
                  <a:srgbClr val="512F8D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. It is a </a:t>
            </a:r>
            <a:r>
              <a:rPr lang="en-US" sz="3600" b="1" spc="107">
                <a:solidFill>
                  <a:srgbClr val="512F8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natural</a:t>
            </a:r>
            <a:r>
              <a:rPr lang="en-US" sz="3600" spc="107">
                <a:solidFill>
                  <a:srgbClr val="512F8D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600" b="1" spc="107">
                <a:solidFill>
                  <a:srgbClr val="512F8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response</a:t>
            </a:r>
            <a:r>
              <a:rPr lang="en-US" sz="3600" spc="107">
                <a:solidFill>
                  <a:srgbClr val="512F8D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to the</a:t>
            </a:r>
          </a:p>
          <a:p>
            <a:pPr algn="ctr">
              <a:lnSpc>
                <a:spcPts val="5400"/>
              </a:lnSpc>
            </a:pPr>
            <a:r>
              <a:rPr lang="en-US" sz="3600" b="1" spc="107">
                <a:solidFill>
                  <a:srgbClr val="512F8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injustices</a:t>
            </a:r>
            <a:r>
              <a:rPr lang="en-US" sz="3600" spc="107">
                <a:solidFill>
                  <a:srgbClr val="512F8D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and </a:t>
            </a:r>
            <a:r>
              <a:rPr lang="en-US" sz="3600" b="1" spc="107">
                <a:solidFill>
                  <a:srgbClr val="512F8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inequality</a:t>
            </a:r>
            <a:r>
              <a:rPr lang="en-US" sz="3600" spc="107">
                <a:solidFill>
                  <a:srgbClr val="512F8D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600" b="1" spc="107">
                <a:solidFill>
                  <a:srgbClr val="512F8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in</a:t>
            </a:r>
            <a:r>
              <a:rPr lang="en-US" sz="3600" spc="107">
                <a:solidFill>
                  <a:srgbClr val="512F8D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600" b="1" spc="107">
                <a:solidFill>
                  <a:srgbClr val="512F8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the</a:t>
            </a:r>
            <a:r>
              <a:rPr lang="en-US" sz="3600" spc="107">
                <a:solidFill>
                  <a:srgbClr val="512F8D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600" b="1" spc="107">
                <a:solidFill>
                  <a:srgbClr val="512F8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world</a:t>
            </a:r>
            <a:r>
              <a:rPr lang="en-US" sz="3600" spc="107">
                <a:solidFill>
                  <a:srgbClr val="512F8D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.”</a:t>
            </a:r>
          </a:p>
          <a:p>
            <a:pPr algn="ctr">
              <a:lnSpc>
                <a:spcPts val="3749"/>
              </a:lnSpc>
            </a:pPr>
            <a:endParaRPr lang="en-US" sz="3600" spc="107">
              <a:solidFill>
                <a:srgbClr val="512F8D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  <a:p>
            <a:pPr algn="ctr">
              <a:lnSpc>
                <a:spcPts val="4500"/>
              </a:lnSpc>
            </a:pPr>
            <a:r>
              <a:rPr lang="en-US" sz="3000" b="1" spc="90">
                <a:solidFill>
                  <a:srgbClr val="512F8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Alice Wong</a:t>
            </a:r>
            <a:r>
              <a:rPr lang="en-US" sz="3000" spc="90">
                <a:solidFill>
                  <a:srgbClr val="512F8D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,</a:t>
            </a:r>
            <a:r>
              <a:rPr lang="en-US" sz="3000" b="1" spc="90">
                <a:solidFill>
                  <a:srgbClr val="512F8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3000" spc="90">
                <a:solidFill>
                  <a:srgbClr val="512F8D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Disability Visibility:</a:t>
            </a:r>
          </a:p>
          <a:p>
            <a:pPr algn="ctr">
              <a:lnSpc>
                <a:spcPts val="4500"/>
              </a:lnSpc>
            </a:pPr>
            <a:r>
              <a:rPr lang="en-US" sz="3000" spc="90">
                <a:solidFill>
                  <a:srgbClr val="512F8D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First-Person Stories from the Twenty-first Century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522E9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8">
            <a:extLst>
              <a:ext uri="{FF2B5EF4-FFF2-40B4-BE49-F238E27FC236}">
                <a16:creationId xmlns:a16="http://schemas.microsoft.com/office/drawing/2014/main" id="{EBBFC79E-8240-2D86-97FA-8C22D5CA6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2903304"/>
            <a:ext cx="9857848" cy="2093577"/>
            <a:chOff x="0" y="0"/>
            <a:chExt cx="2596306" cy="551395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75B73CB9-382B-47D8-C9AA-88B2F8109F9C}"/>
                </a:ext>
              </a:extLst>
            </p:cNvPr>
            <p:cNvSpPr/>
            <p:nvPr/>
          </p:nvSpPr>
          <p:spPr>
            <a:xfrm>
              <a:off x="0" y="0"/>
              <a:ext cx="2596306" cy="551395"/>
            </a:xfrm>
            <a:custGeom>
              <a:avLst/>
              <a:gdLst/>
              <a:ahLst/>
              <a:cxnLst/>
              <a:rect l="l" t="t" r="r" b="b"/>
              <a:pathLst>
                <a:path w="2596306" h="551395">
                  <a:moveTo>
                    <a:pt x="39268" y="0"/>
                  </a:moveTo>
                  <a:lnTo>
                    <a:pt x="2557038" y="0"/>
                  </a:lnTo>
                  <a:cubicBezTo>
                    <a:pt x="2567452" y="0"/>
                    <a:pt x="2577440" y="4137"/>
                    <a:pt x="2584804" y="11501"/>
                  </a:cubicBezTo>
                  <a:cubicBezTo>
                    <a:pt x="2592169" y="18865"/>
                    <a:pt x="2596306" y="28853"/>
                    <a:pt x="2596306" y="39268"/>
                  </a:cubicBezTo>
                  <a:lnTo>
                    <a:pt x="2596306" y="512127"/>
                  </a:lnTo>
                  <a:cubicBezTo>
                    <a:pt x="2596306" y="533814"/>
                    <a:pt x="2578725" y="551395"/>
                    <a:pt x="2557038" y="551395"/>
                  </a:cubicBezTo>
                  <a:lnTo>
                    <a:pt x="39268" y="551395"/>
                  </a:lnTo>
                  <a:cubicBezTo>
                    <a:pt x="17581" y="551395"/>
                    <a:pt x="0" y="533814"/>
                    <a:pt x="0" y="512127"/>
                  </a:cubicBezTo>
                  <a:lnTo>
                    <a:pt x="0" y="39268"/>
                  </a:lnTo>
                  <a:cubicBezTo>
                    <a:pt x="0" y="17581"/>
                    <a:pt x="17581" y="0"/>
                    <a:pt x="39268" y="0"/>
                  </a:cubicBezTo>
                  <a:close/>
                </a:path>
              </a:pathLst>
            </a:custGeom>
            <a:solidFill>
              <a:srgbClr val="512F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85F2EF69-642C-665A-D85C-50CDB73D9F9F}"/>
                </a:ext>
              </a:extLst>
            </p:cNvPr>
            <p:cNvSpPr txBox="1"/>
            <p:nvPr/>
          </p:nvSpPr>
          <p:spPr>
            <a:xfrm>
              <a:off x="0" y="-38100"/>
              <a:ext cx="2596306" cy="5894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2430988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Practicing advocacy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1C45D834-5F83-003B-195D-FC4F1A1B95E6}"/>
              </a:ext>
            </a:extLst>
          </p:cNvPr>
          <p:cNvSpPr txBox="1"/>
          <p:nvPr/>
        </p:nvSpPr>
        <p:spPr>
          <a:xfrm>
            <a:off x="1028700" y="3125227"/>
            <a:ext cx="9857848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b="1" spc="119" dirty="0">
                <a:solidFill>
                  <a:srgbClr val="F8F5F4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Exercise: </a:t>
            </a:r>
            <a:r>
              <a:rPr lang="en-US" sz="3999" spc="119" dirty="0">
                <a:solidFill>
                  <a:srgbClr val="F8F5F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Write a short post about</a:t>
            </a:r>
          </a:p>
          <a:p>
            <a:pPr algn="ctr">
              <a:lnSpc>
                <a:spcPts val="5999"/>
              </a:lnSpc>
            </a:pPr>
            <a:r>
              <a:rPr lang="en-US" sz="3999" spc="119" dirty="0">
                <a:solidFill>
                  <a:srgbClr val="F8F5F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something that matters to you.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463606"/>
            <a:ext cx="10240084" cy="3412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3" lvl="1" indent="-323852" algn="l">
              <a:lnSpc>
                <a:spcPts val="4500"/>
              </a:lnSpc>
              <a:buFont typeface="Arial"/>
              <a:buChar char="•"/>
            </a:pPr>
            <a:r>
              <a:rPr lang="en-US" sz="3000" spc="9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Reflect on a message you would like to share.</a:t>
            </a:r>
          </a:p>
          <a:p>
            <a:pPr marL="647703" lvl="1" indent="-323852" algn="l">
              <a:lnSpc>
                <a:spcPts val="4500"/>
              </a:lnSpc>
              <a:buFont typeface="Arial"/>
              <a:buChar char="•"/>
            </a:pPr>
            <a:r>
              <a:rPr lang="en-US" sz="3000" spc="9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Keep it clear and simple.</a:t>
            </a:r>
          </a:p>
          <a:p>
            <a:pPr marL="647703" lvl="1" indent="-323852" algn="l">
              <a:lnSpc>
                <a:spcPts val="4500"/>
              </a:lnSpc>
              <a:buFont typeface="Arial"/>
              <a:buChar char="•"/>
            </a:pPr>
            <a:r>
              <a:rPr lang="en-US" sz="3000" spc="9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Use your own voice, don’t worry about grammar or being perfect.</a:t>
            </a:r>
          </a:p>
          <a:p>
            <a:pPr algn="l">
              <a:lnSpc>
                <a:spcPts val="4500"/>
              </a:lnSpc>
            </a:pPr>
            <a:r>
              <a:rPr lang="en-US" sz="3000" b="1" spc="9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Optional:</a:t>
            </a:r>
            <a:r>
              <a:rPr lang="en-US" sz="3000" spc="9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Share with the group for feedback, or keep it private if you prefer.</a:t>
            </a:r>
          </a:p>
        </p:txBody>
      </p:sp>
      <p:grpSp>
        <p:nvGrpSpPr>
          <p:cNvPr id="16" name="Group 12" descr="A photo of a woman with albinism. She has long white hair, has sunglasses on her head and sits at a desk using a laptop.">
            <a:extLst>
              <a:ext uri="{FF2B5EF4-FFF2-40B4-BE49-F238E27FC236}">
                <a16:creationId xmlns:a16="http://schemas.microsoft.com/office/drawing/2014/main" id="{344ECCAF-F279-F15E-3735-ACD74CC3DAA9}"/>
              </a:ext>
            </a:extLst>
          </p:cNvPr>
          <p:cNvGrpSpPr/>
          <p:nvPr/>
        </p:nvGrpSpPr>
        <p:grpSpPr>
          <a:xfrm>
            <a:off x="11385111" y="465413"/>
            <a:ext cx="6064689" cy="6064689"/>
            <a:chOff x="0" y="0"/>
            <a:chExt cx="812800" cy="812800"/>
          </a:xfrm>
        </p:grpSpPr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C2C8E3B-D14D-4F53-DF33-6B49466CE78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39757" r="-10055"/>
              </a:stretch>
            </a:blipFill>
            <a:ln w="123825" cap="sq">
              <a:solidFill>
                <a:srgbClr val="522E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512F8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8106384"/>
            <a:ext cx="9560905" cy="1426382"/>
            <a:chOff x="0" y="0"/>
            <a:chExt cx="2518046" cy="3757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18046" cy="375720"/>
            </a:xfrm>
            <a:custGeom>
              <a:avLst/>
              <a:gdLst/>
              <a:ahLst/>
              <a:cxnLst/>
              <a:rect l="l" t="t" r="r" b="b"/>
              <a:pathLst>
                <a:path w="2518046" h="375720">
                  <a:moveTo>
                    <a:pt x="2518046" y="40487"/>
                  </a:moveTo>
                  <a:lnTo>
                    <a:pt x="2518046" y="335233"/>
                  </a:lnTo>
                  <a:cubicBezTo>
                    <a:pt x="2518046" y="357593"/>
                    <a:pt x="2499919" y="375720"/>
                    <a:pt x="2477559" y="375720"/>
                  </a:cubicBezTo>
                  <a:lnTo>
                    <a:pt x="40487" y="375720"/>
                  </a:lnTo>
                  <a:cubicBezTo>
                    <a:pt x="29749" y="375720"/>
                    <a:pt x="19451" y="371455"/>
                    <a:pt x="11858" y="363862"/>
                  </a:cubicBezTo>
                  <a:cubicBezTo>
                    <a:pt x="4266" y="356269"/>
                    <a:pt x="0" y="345971"/>
                    <a:pt x="0" y="335233"/>
                  </a:cubicBezTo>
                  <a:lnTo>
                    <a:pt x="0" y="40487"/>
                  </a:lnTo>
                  <a:cubicBezTo>
                    <a:pt x="0" y="29749"/>
                    <a:pt x="4266" y="19451"/>
                    <a:pt x="11858" y="11858"/>
                  </a:cubicBezTo>
                  <a:cubicBezTo>
                    <a:pt x="19451" y="4266"/>
                    <a:pt x="29749" y="0"/>
                    <a:pt x="40487" y="0"/>
                  </a:cubicBezTo>
                  <a:lnTo>
                    <a:pt x="2477559" y="0"/>
                  </a:lnTo>
                  <a:cubicBezTo>
                    <a:pt x="2488297" y="0"/>
                    <a:pt x="2498595" y="4266"/>
                    <a:pt x="2506188" y="11858"/>
                  </a:cubicBezTo>
                  <a:cubicBezTo>
                    <a:pt x="2513780" y="19451"/>
                    <a:pt x="2518046" y="29749"/>
                    <a:pt x="2518046" y="40487"/>
                  </a:cubicBezTo>
                  <a:close/>
                </a:path>
              </a:pathLst>
            </a:custGeom>
            <a:solidFill>
              <a:srgbClr val="512F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518046" cy="413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0370153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Welcome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979553"/>
            <a:ext cx="10232584" cy="474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5250"/>
              </a:lnSpc>
              <a:buFont typeface="Arial"/>
              <a:buChar char="•"/>
            </a:pPr>
            <a:r>
              <a:rPr lang="en-US" sz="3500" spc="105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Recap on workshop 1</a:t>
            </a:r>
          </a:p>
          <a:p>
            <a:pPr marL="1295406" lvl="2" indent="-431802" algn="l">
              <a:lnSpc>
                <a:spcPts val="4500"/>
              </a:lnSpc>
              <a:buFont typeface="Arial"/>
              <a:buChar char="⚬"/>
            </a:pPr>
            <a:r>
              <a:rPr lang="en-US" sz="3000" spc="9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What is social media and common platforms</a:t>
            </a:r>
          </a:p>
          <a:p>
            <a:pPr marL="1295406" lvl="2" indent="-431802" algn="l">
              <a:lnSpc>
                <a:spcPts val="4500"/>
              </a:lnSpc>
              <a:buFont typeface="Arial"/>
              <a:buChar char="⚬"/>
            </a:pPr>
            <a:r>
              <a:rPr lang="en-US" sz="3000" spc="9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Accessibility, safety and security</a:t>
            </a:r>
          </a:p>
          <a:p>
            <a:pPr marL="1295406" lvl="2" indent="-431802" algn="l">
              <a:lnSpc>
                <a:spcPts val="4500"/>
              </a:lnSpc>
              <a:buFont typeface="Arial"/>
              <a:buChar char="⚬"/>
            </a:pPr>
            <a:r>
              <a:rPr lang="en-US" sz="3000" spc="9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Understanding the algorithm</a:t>
            </a:r>
          </a:p>
          <a:p>
            <a:pPr marL="755651" lvl="1" indent="-377825" algn="l">
              <a:lnSpc>
                <a:spcPts val="5250"/>
              </a:lnSpc>
              <a:buFont typeface="Arial"/>
              <a:buChar char="•"/>
            </a:pPr>
            <a:r>
              <a:rPr lang="en-US" sz="3500" spc="105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What we’ll explore in this session</a:t>
            </a:r>
          </a:p>
          <a:p>
            <a:pPr marL="1295406" lvl="2" indent="-431802" algn="l">
              <a:lnSpc>
                <a:spcPts val="4500"/>
              </a:lnSpc>
              <a:buFont typeface="Arial"/>
              <a:buChar char="⚬"/>
            </a:pPr>
            <a:r>
              <a:rPr lang="en-US" sz="3000" spc="9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Advocates</a:t>
            </a:r>
          </a:p>
          <a:p>
            <a:pPr marL="1295406" lvl="2" indent="-431802" algn="l">
              <a:lnSpc>
                <a:spcPts val="4500"/>
              </a:lnSpc>
              <a:buFont typeface="Arial"/>
              <a:buChar char="⚬"/>
            </a:pPr>
            <a:r>
              <a:rPr lang="en-US" sz="3000" spc="9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Storytelling tips</a:t>
            </a:r>
          </a:p>
          <a:p>
            <a:pPr marL="1295406" lvl="2" indent="-431802" algn="l">
              <a:lnSpc>
                <a:spcPts val="4500"/>
              </a:lnSpc>
              <a:buFont typeface="Arial"/>
              <a:buChar char="⚬"/>
            </a:pPr>
            <a:r>
              <a:rPr lang="en-US" sz="3000" spc="9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Finding your style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87387" y="8208645"/>
            <a:ext cx="8243530" cy="120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200" b="1" spc="96">
                <a:solidFill>
                  <a:srgbClr val="E0D6F1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Have you ever followed or shared a disability advocate’s content?</a:t>
            </a:r>
          </a:p>
        </p:txBody>
      </p:sp>
      <p:grpSp>
        <p:nvGrpSpPr>
          <p:cNvPr id="5" name="Group 5" descr="Photo of a person pouring water from a kettle into a mug. They’re wearing headphones and a black shortsleeved baggy shirt."/>
          <p:cNvGrpSpPr/>
          <p:nvPr/>
        </p:nvGrpSpPr>
        <p:grpSpPr>
          <a:xfrm>
            <a:off x="11398853" y="465413"/>
            <a:ext cx="6064689" cy="606468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t="-29437" b="-20375"/>
              </a:stretch>
            </a:blipFill>
            <a:ln w="123825" cap="sq">
              <a:solidFill>
                <a:srgbClr val="512F8D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522E9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2903304"/>
            <a:ext cx="9857848" cy="2093577"/>
            <a:chOff x="0" y="0"/>
            <a:chExt cx="2596306" cy="5513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96306" cy="551395"/>
            </a:xfrm>
            <a:custGeom>
              <a:avLst/>
              <a:gdLst/>
              <a:ahLst/>
              <a:cxnLst/>
              <a:rect l="l" t="t" r="r" b="b"/>
              <a:pathLst>
                <a:path w="2596306" h="551395">
                  <a:moveTo>
                    <a:pt x="39268" y="0"/>
                  </a:moveTo>
                  <a:lnTo>
                    <a:pt x="2557038" y="0"/>
                  </a:lnTo>
                  <a:cubicBezTo>
                    <a:pt x="2567452" y="0"/>
                    <a:pt x="2577440" y="4137"/>
                    <a:pt x="2584804" y="11501"/>
                  </a:cubicBezTo>
                  <a:cubicBezTo>
                    <a:pt x="2592169" y="18865"/>
                    <a:pt x="2596306" y="28853"/>
                    <a:pt x="2596306" y="39268"/>
                  </a:cubicBezTo>
                  <a:lnTo>
                    <a:pt x="2596306" y="512127"/>
                  </a:lnTo>
                  <a:cubicBezTo>
                    <a:pt x="2596306" y="533814"/>
                    <a:pt x="2578725" y="551395"/>
                    <a:pt x="2557038" y="551395"/>
                  </a:cubicBezTo>
                  <a:lnTo>
                    <a:pt x="39268" y="551395"/>
                  </a:lnTo>
                  <a:cubicBezTo>
                    <a:pt x="17581" y="551395"/>
                    <a:pt x="0" y="533814"/>
                    <a:pt x="0" y="512127"/>
                  </a:cubicBezTo>
                  <a:lnTo>
                    <a:pt x="0" y="39268"/>
                  </a:lnTo>
                  <a:cubicBezTo>
                    <a:pt x="0" y="17581"/>
                    <a:pt x="17581" y="0"/>
                    <a:pt x="39268" y="0"/>
                  </a:cubicBezTo>
                  <a:close/>
                </a:path>
              </a:pathLst>
            </a:custGeom>
            <a:solidFill>
              <a:srgbClr val="512F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596306" cy="5894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2430988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Practicing advocacy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3125227"/>
            <a:ext cx="9857848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b="1" spc="119" dirty="0">
                <a:solidFill>
                  <a:srgbClr val="F8F5F4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Exercise: </a:t>
            </a:r>
            <a:r>
              <a:rPr lang="en-US" sz="3999" spc="119" dirty="0">
                <a:solidFill>
                  <a:srgbClr val="F8F5F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Write a short post about</a:t>
            </a:r>
          </a:p>
          <a:p>
            <a:pPr algn="ctr">
              <a:lnSpc>
                <a:spcPts val="5999"/>
              </a:lnSpc>
            </a:pPr>
            <a:r>
              <a:rPr lang="en-US" sz="3999" spc="119" dirty="0">
                <a:solidFill>
                  <a:srgbClr val="F8F5F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something that matters to you.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435031"/>
            <a:ext cx="12545186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Example prompts to get started: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spc="89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“One thing I wish people knew about disability is…”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spc="89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“A barrier I face every day that others might not notice is…”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spc="89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“Something that helps me feel included is…”</a:t>
            </a:r>
          </a:p>
        </p:txBody>
      </p:sp>
      <p:grpSp>
        <p:nvGrpSpPr>
          <p:cNvPr id="12" name="Group 12" descr="A photo of a woman with albinism. She has long white hair, has sunglasses on her head and sits at a desk using a laptop."/>
          <p:cNvGrpSpPr/>
          <p:nvPr/>
        </p:nvGrpSpPr>
        <p:grpSpPr>
          <a:xfrm>
            <a:off x="11385111" y="465413"/>
            <a:ext cx="6064689" cy="606468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39757" r="-10055"/>
              </a:stretch>
            </a:blipFill>
            <a:ln w="123825" cap="sq">
              <a:solidFill>
                <a:srgbClr val="522E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F8F5F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7804874"/>
            <a:ext cx="11485599" cy="1635423"/>
            <a:chOff x="0" y="0"/>
            <a:chExt cx="3025014" cy="43072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25014" cy="430729"/>
            </a:xfrm>
            <a:custGeom>
              <a:avLst/>
              <a:gdLst/>
              <a:ahLst/>
              <a:cxnLst/>
              <a:rect l="l" t="t" r="r" b="b"/>
              <a:pathLst>
                <a:path w="3025014" h="430729">
                  <a:moveTo>
                    <a:pt x="33703" y="0"/>
                  </a:moveTo>
                  <a:lnTo>
                    <a:pt x="2991311" y="0"/>
                  </a:lnTo>
                  <a:cubicBezTo>
                    <a:pt x="3000250" y="0"/>
                    <a:pt x="3008822" y="3551"/>
                    <a:pt x="3015143" y="9871"/>
                  </a:cubicBezTo>
                  <a:cubicBezTo>
                    <a:pt x="3021463" y="16192"/>
                    <a:pt x="3025014" y="24764"/>
                    <a:pt x="3025014" y="33703"/>
                  </a:cubicBezTo>
                  <a:lnTo>
                    <a:pt x="3025014" y="397026"/>
                  </a:lnTo>
                  <a:cubicBezTo>
                    <a:pt x="3025014" y="415639"/>
                    <a:pt x="3009925" y="430729"/>
                    <a:pt x="2991311" y="430729"/>
                  </a:cubicBezTo>
                  <a:lnTo>
                    <a:pt x="33703" y="430729"/>
                  </a:lnTo>
                  <a:cubicBezTo>
                    <a:pt x="15089" y="430729"/>
                    <a:pt x="0" y="415639"/>
                    <a:pt x="0" y="397026"/>
                  </a:cubicBezTo>
                  <a:lnTo>
                    <a:pt x="0" y="33703"/>
                  </a:lnTo>
                  <a:cubicBezTo>
                    <a:pt x="0" y="24764"/>
                    <a:pt x="3551" y="16192"/>
                    <a:pt x="9871" y="9871"/>
                  </a:cubicBezTo>
                  <a:cubicBezTo>
                    <a:pt x="16192" y="3551"/>
                    <a:pt x="24764" y="0"/>
                    <a:pt x="33703" y="0"/>
                  </a:cubicBezTo>
                  <a:close/>
                </a:path>
              </a:pathLst>
            </a:custGeom>
            <a:solidFill>
              <a:srgbClr val="F8F5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25014" cy="4688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2792460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F8F5F4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Basic Tips for Creating Content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2611844"/>
            <a:ext cx="10211400" cy="377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>
                <a:solidFill>
                  <a:srgbClr val="F8F5F4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Think about your audience.</a:t>
            </a:r>
          </a:p>
          <a:p>
            <a:pPr algn="l">
              <a:lnSpc>
                <a:spcPts val="5999"/>
              </a:lnSpc>
            </a:pPr>
            <a:r>
              <a:rPr lang="en-US" sz="3999" b="1" spc="119">
                <a:solidFill>
                  <a:srgbClr val="F8F5F4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Who are you speaking to? </a:t>
            </a:r>
          </a:p>
          <a:p>
            <a:pPr algn="l">
              <a:lnSpc>
                <a:spcPts val="4500"/>
              </a:lnSpc>
            </a:pPr>
            <a:r>
              <a:rPr lang="en-US" sz="3000" spc="90">
                <a:solidFill>
                  <a:srgbClr val="F8F5F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You can mix content types or find a content type that suits you, there’s no one-size-fits-all.</a:t>
            </a:r>
          </a:p>
          <a:p>
            <a:pPr algn="l">
              <a:lnSpc>
                <a:spcPts val="4500"/>
              </a:lnSpc>
            </a:pPr>
            <a:r>
              <a:rPr lang="en-US" sz="3000" spc="90">
                <a:solidFill>
                  <a:srgbClr val="F8F5F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Try </a:t>
            </a:r>
            <a:r>
              <a:rPr lang="en-US" sz="3000" b="1" spc="90">
                <a:solidFill>
                  <a:srgbClr val="F8F5F4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videos</a:t>
            </a:r>
            <a:r>
              <a:rPr lang="en-US" sz="3000" spc="90">
                <a:solidFill>
                  <a:srgbClr val="F8F5F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, </a:t>
            </a:r>
            <a:r>
              <a:rPr lang="en-US" sz="3000" b="1" spc="90">
                <a:solidFill>
                  <a:srgbClr val="F8F5F4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text</a:t>
            </a:r>
            <a:r>
              <a:rPr lang="en-US" sz="3000" spc="90">
                <a:solidFill>
                  <a:srgbClr val="F8F5F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and </a:t>
            </a:r>
            <a:r>
              <a:rPr lang="en-US" sz="3000" b="1" spc="90">
                <a:solidFill>
                  <a:srgbClr val="F8F5F4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photos</a:t>
            </a:r>
            <a:r>
              <a:rPr lang="en-US" sz="3000" spc="90">
                <a:solidFill>
                  <a:srgbClr val="F8F5F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and find a style that </a:t>
            </a:r>
            <a:r>
              <a:rPr lang="en-US" sz="3000" b="1" spc="90">
                <a:solidFill>
                  <a:srgbClr val="F8F5F4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suits you and your message</a:t>
            </a:r>
            <a:r>
              <a:rPr lang="en-US" sz="3000" spc="90">
                <a:solidFill>
                  <a:srgbClr val="F8F5F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7900590"/>
            <a:ext cx="11485599" cy="133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600" b="1" spc="107">
                <a:solidFill>
                  <a:srgbClr val="512F8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Tip: </a:t>
            </a:r>
            <a:r>
              <a:rPr lang="en-US" sz="3600" spc="107">
                <a:solidFill>
                  <a:srgbClr val="512F8D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If you’re not ready to post yet, just</a:t>
            </a:r>
          </a:p>
          <a:p>
            <a:pPr algn="ctr">
              <a:lnSpc>
                <a:spcPts val="5400"/>
              </a:lnSpc>
            </a:pPr>
            <a:r>
              <a:rPr lang="en-US" sz="3600" spc="107">
                <a:solidFill>
                  <a:srgbClr val="512F8D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practice, share privately or with a friend first.</a:t>
            </a:r>
          </a:p>
        </p:txBody>
      </p:sp>
      <p:grpSp>
        <p:nvGrpSpPr>
          <p:cNvPr id="9" name="Group 9" descr="A close up photo of a person using their phone."/>
          <p:cNvGrpSpPr/>
          <p:nvPr/>
        </p:nvGrpSpPr>
        <p:grpSpPr>
          <a:xfrm>
            <a:off x="11460681" y="1943100"/>
            <a:ext cx="5798619" cy="579861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16622" r="-33471"/>
              </a:stretch>
            </a:blipFill>
            <a:ln w="123825" cap="sq">
              <a:solidFill>
                <a:srgbClr val="98BD8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F8F5F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2792460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F8F5F4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Basic Tips for Creating Content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611844"/>
            <a:ext cx="11125097" cy="404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>
                <a:solidFill>
                  <a:srgbClr val="F8F5F4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Clear visuals</a:t>
            </a:r>
          </a:p>
          <a:p>
            <a:pPr algn="l">
              <a:lnSpc>
                <a:spcPts val="4500"/>
              </a:lnSpc>
            </a:pPr>
            <a:r>
              <a:rPr lang="en-US" sz="3000" spc="90">
                <a:solidFill>
                  <a:srgbClr val="F8F5F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Avoid cluttered graphics, flashing lights or fast edits that might be overwhelming or unsafe.</a:t>
            </a:r>
          </a:p>
          <a:p>
            <a:pPr algn="l">
              <a:lnSpc>
                <a:spcPts val="2249"/>
              </a:lnSpc>
            </a:pPr>
            <a:endParaRPr lang="en-US" sz="3000" spc="90">
              <a:solidFill>
                <a:srgbClr val="F8F5F4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  <a:p>
            <a:pPr algn="l">
              <a:lnSpc>
                <a:spcPts val="5999"/>
              </a:lnSpc>
            </a:pPr>
            <a:r>
              <a:rPr lang="en-US" sz="3999" b="1" spc="119">
                <a:solidFill>
                  <a:srgbClr val="F8F5F4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Pace yourself</a:t>
            </a:r>
          </a:p>
          <a:p>
            <a:pPr algn="l">
              <a:lnSpc>
                <a:spcPts val="4500"/>
              </a:lnSpc>
            </a:pPr>
            <a:r>
              <a:rPr lang="en-US" sz="3000" spc="90">
                <a:solidFill>
                  <a:srgbClr val="F8F5F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Consistency matters more than frequency.</a:t>
            </a:r>
          </a:p>
          <a:p>
            <a:pPr algn="l">
              <a:lnSpc>
                <a:spcPts val="4500"/>
              </a:lnSpc>
            </a:pPr>
            <a:r>
              <a:rPr lang="en-US" sz="3000" spc="89">
                <a:solidFill>
                  <a:srgbClr val="F8F5F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Don’t feel pressure to post every day.</a:t>
            </a:r>
          </a:p>
        </p:txBody>
      </p:sp>
      <p:sp>
        <p:nvSpPr>
          <p:cNvPr id="7" name="Freeform 7" descr="A graphic of an orange spotted cat wearing black sunglasses using a flamingo floaty in a pool."/>
          <p:cNvSpPr/>
          <p:nvPr/>
        </p:nvSpPr>
        <p:spPr>
          <a:xfrm>
            <a:off x="9766431" y="4586198"/>
            <a:ext cx="5397889" cy="5359654"/>
          </a:xfrm>
          <a:custGeom>
            <a:avLst/>
            <a:gdLst/>
            <a:ahLst/>
            <a:cxnLst/>
            <a:rect l="l" t="t" r="r" b="b"/>
            <a:pathLst>
              <a:path w="5397889" h="5359654">
                <a:moveTo>
                  <a:pt x="0" y="0"/>
                </a:moveTo>
                <a:lnTo>
                  <a:pt x="5397889" y="0"/>
                </a:lnTo>
                <a:lnTo>
                  <a:pt x="5397889" y="5359654"/>
                </a:lnTo>
                <a:lnTo>
                  <a:pt x="0" y="53596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F8F5F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2792460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F8F5F4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Basic Tips for Creating Content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611844"/>
            <a:ext cx="10288513" cy="462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>
                <a:solidFill>
                  <a:srgbClr val="F8F5F4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Engagement tip</a:t>
            </a:r>
          </a:p>
          <a:p>
            <a:pPr algn="l">
              <a:lnSpc>
                <a:spcPts val="4500"/>
              </a:lnSpc>
            </a:pPr>
            <a:r>
              <a:rPr lang="en-US" sz="3000" spc="89">
                <a:solidFill>
                  <a:srgbClr val="F8F5F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End with a simple question to start conversation and connection.</a:t>
            </a:r>
          </a:p>
          <a:p>
            <a:pPr algn="l">
              <a:lnSpc>
                <a:spcPts val="2250"/>
              </a:lnSpc>
            </a:pPr>
            <a:endParaRPr lang="en-US" sz="3000" spc="89">
              <a:solidFill>
                <a:srgbClr val="F8F5F4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  <a:p>
            <a:pPr algn="l">
              <a:lnSpc>
                <a:spcPts val="5999"/>
              </a:lnSpc>
            </a:pPr>
            <a:r>
              <a:rPr lang="en-US" sz="3999" b="1" spc="119">
                <a:solidFill>
                  <a:srgbClr val="F8F5F4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Respect boundaries</a:t>
            </a:r>
          </a:p>
          <a:p>
            <a:pPr algn="l">
              <a:lnSpc>
                <a:spcPts val="4500"/>
              </a:lnSpc>
            </a:pPr>
            <a:r>
              <a:rPr lang="en-US" sz="3000" spc="89">
                <a:solidFill>
                  <a:srgbClr val="F8F5F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Only share what feels comfortable.</a:t>
            </a:r>
          </a:p>
          <a:p>
            <a:pPr algn="l">
              <a:lnSpc>
                <a:spcPts val="4500"/>
              </a:lnSpc>
            </a:pPr>
            <a:r>
              <a:rPr lang="en-US" sz="3000" spc="89">
                <a:solidFill>
                  <a:srgbClr val="F8F5F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You don’t need to reveal everything about yourself to be a strong advocate.</a:t>
            </a:r>
          </a:p>
        </p:txBody>
      </p:sp>
      <p:sp>
        <p:nvSpPr>
          <p:cNvPr id="7" name="Freeform 7" descr="A graphic of the thinking emoji."/>
          <p:cNvSpPr/>
          <p:nvPr/>
        </p:nvSpPr>
        <p:spPr>
          <a:xfrm>
            <a:off x="12828492" y="2335619"/>
            <a:ext cx="4365093" cy="4744666"/>
          </a:xfrm>
          <a:custGeom>
            <a:avLst/>
            <a:gdLst/>
            <a:ahLst/>
            <a:cxnLst/>
            <a:rect l="l" t="t" r="r" b="b"/>
            <a:pathLst>
              <a:path w="4365093" h="4744666">
                <a:moveTo>
                  <a:pt x="0" y="0"/>
                </a:moveTo>
                <a:lnTo>
                  <a:pt x="4365092" y="0"/>
                </a:lnTo>
                <a:lnTo>
                  <a:pt x="4365092" y="4744666"/>
                </a:lnTo>
                <a:lnTo>
                  <a:pt x="0" y="47446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F8F5F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7897343"/>
            <a:ext cx="11851970" cy="1635423"/>
            <a:chOff x="0" y="0"/>
            <a:chExt cx="3121506" cy="4307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21506" cy="430729"/>
            </a:xfrm>
            <a:custGeom>
              <a:avLst/>
              <a:gdLst/>
              <a:ahLst/>
              <a:cxnLst/>
              <a:rect l="l" t="t" r="r" b="b"/>
              <a:pathLst>
                <a:path w="3121506" h="430729">
                  <a:moveTo>
                    <a:pt x="32661" y="0"/>
                  </a:moveTo>
                  <a:lnTo>
                    <a:pt x="3088846" y="0"/>
                  </a:lnTo>
                  <a:cubicBezTo>
                    <a:pt x="3106884" y="0"/>
                    <a:pt x="3121506" y="14623"/>
                    <a:pt x="3121506" y="32661"/>
                  </a:cubicBezTo>
                  <a:lnTo>
                    <a:pt x="3121506" y="398068"/>
                  </a:lnTo>
                  <a:cubicBezTo>
                    <a:pt x="3121506" y="416106"/>
                    <a:pt x="3106884" y="430729"/>
                    <a:pt x="3088846" y="430729"/>
                  </a:cubicBezTo>
                  <a:lnTo>
                    <a:pt x="32661" y="430729"/>
                  </a:lnTo>
                  <a:cubicBezTo>
                    <a:pt x="14623" y="430729"/>
                    <a:pt x="0" y="416106"/>
                    <a:pt x="0" y="398068"/>
                  </a:cubicBezTo>
                  <a:lnTo>
                    <a:pt x="0" y="32661"/>
                  </a:lnTo>
                  <a:cubicBezTo>
                    <a:pt x="0" y="14623"/>
                    <a:pt x="14623" y="0"/>
                    <a:pt x="32661" y="0"/>
                  </a:cubicBezTo>
                  <a:close/>
                </a:path>
              </a:pathLst>
            </a:custGeom>
            <a:solidFill>
              <a:srgbClr val="F8F5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121506" cy="4688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2792460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F8F5F4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Basic Tips for Creating Content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611844"/>
            <a:ext cx="13507654" cy="473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>
                <a:solidFill>
                  <a:srgbClr val="F8F5F4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Engaging and interesting videos</a:t>
            </a:r>
          </a:p>
          <a:p>
            <a:pPr marL="647703" lvl="1" indent="-323852" algn="l">
              <a:lnSpc>
                <a:spcPts val="4500"/>
              </a:lnSpc>
              <a:buFont typeface="Arial"/>
              <a:buChar char="•"/>
            </a:pPr>
            <a:r>
              <a:rPr lang="en-US" sz="3000" spc="90">
                <a:solidFill>
                  <a:srgbClr val="F8F5F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Keep videos short and direct (under 60 seconds)</a:t>
            </a:r>
          </a:p>
          <a:p>
            <a:pPr marL="647703" lvl="1" indent="-323852" algn="l">
              <a:lnSpc>
                <a:spcPts val="4500"/>
              </a:lnSpc>
              <a:buFont typeface="Arial"/>
              <a:buChar char="•"/>
            </a:pPr>
            <a:r>
              <a:rPr lang="en-US" sz="3000" spc="90">
                <a:solidFill>
                  <a:srgbClr val="F8F5F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Use captions</a:t>
            </a:r>
          </a:p>
          <a:p>
            <a:pPr marL="647703" lvl="1" indent="-323852" algn="l">
              <a:lnSpc>
                <a:spcPts val="4500"/>
              </a:lnSpc>
              <a:buFont typeface="Arial"/>
              <a:buChar char="•"/>
            </a:pPr>
            <a:r>
              <a:rPr lang="en-US" sz="3000" spc="90">
                <a:solidFill>
                  <a:srgbClr val="F8F5F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Keep visuals simple</a:t>
            </a:r>
          </a:p>
          <a:p>
            <a:pPr marL="647703" lvl="1" indent="-323852" algn="l">
              <a:lnSpc>
                <a:spcPts val="4500"/>
              </a:lnSpc>
              <a:buFont typeface="Arial"/>
              <a:buChar char="•"/>
            </a:pPr>
            <a:r>
              <a:rPr lang="en-US" sz="3000" spc="90">
                <a:solidFill>
                  <a:srgbClr val="F8F5F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Background music is good for engagement, but keep it quiet</a:t>
            </a:r>
          </a:p>
          <a:p>
            <a:pPr marL="647703" lvl="1" indent="-323852" algn="l">
              <a:lnSpc>
                <a:spcPts val="4500"/>
              </a:lnSpc>
              <a:buFont typeface="Arial"/>
              <a:buChar char="•"/>
            </a:pPr>
            <a:r>
              <a:rPr lang="en-US" sz="3000" b="1" spc="90">
                <a:solidFill>
                  <a:srgbClr val="F8F5F4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You don’t need fancy equipment!</a:t>
            </a:r>
          </a:p>
          <a:p>
            <a:pPr marL="1295406" lvl="2" indent="-431802" algn="l">
              <a:lnSpc>
                <a:spcPts val="4500"/>
              </a:lnSpc>
              <a:buFont typeface="Arial"/>
              <a:buChar char="⚬"/>
            </a:pPr>
            <a:r>
              <a:rPr lang="en-US" sz="3000" spc="90">
                <a:solidFill>
                  <a:srgbClr val="F8F5F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Film in a well lit area</a:t>
            </a:r>
          </a:p>
          <a:p>
            <a:pPr marL="1295406" lvl="2" indent="-431802" algn="l">
              <a:lnSpc>
                <a:spcPts val="4500"/>
              </a:lnSpc>
              <a:buFont typeface="Arial"/>
              <a:buChar char="⚬"/>
            </a:pPr>
            <a:r>
              <a:rPr lang="en-US" sz="3000" spc="90">
                <a:solidFill>
                  <a:srgbClr val="F8F5F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Record audio somewhere quiet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11885" y="8031569"/>
            <a:ext cx="11485599" cy="1259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0"/>
              </a:lnSpc>
            </a:pPr>
            <a:r>
              <a:rPr lang="en-US" sz="3400" b="1" spc="102">
                <a:solidFill>
                  <a:srgbClr val="512F8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Exercise: </a:t>
            </a:r>
            <a:r>
              <a:rPr lang="en-US" sz="3400" spc="102">
                <a:solidFill>
                  <a:srgbClr val="512F8D"/>
                </a:solidFill>
                <a:latin typeface="Century Gothic Paneuropean"/>
                <a:ea typeface="Century Gothic Paneuropean Bold"/>
                <a:cs typeface="Century Gothic Paneuropean"/>
                <a:sym typeface="Century Gothic Paneuropean"/>
              </a:rPr>
              <a:t>Think of </a:t>
            </a:r>
            <a:r>
              <a:rPr lang="en-US" sz="3400" spc="102">
                <a:solidFill>
                  <a:srgbClr val="512F8D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 short advocacy idea for social media and what content type you would use.</a:t>
            </a:r>
            <a:endParaRPr lang="en-US" sz="3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F8F5F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2792460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F8F5F4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Basic Tips for Creating Content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611844"/>
            <a:ext cx="9187533" cy="272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>
                <a:solidFill>
                  <a:srgbClr val="F8F5F4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Question</a:t>
            </a:r>
          </a:p>
          <a:p>
            <a:pPr algn="l">
              <a:lnSpc>
                <a:spcPts val="5250"/>
              </a:lnSpc>
            </a:pPr>
            <a:r>
              <a:rPr lang="en-US" sz="3500" spc="105">
                <a:solidFill>
                  <a:srgbClr val="F8F5F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What kind of audience are you hoping to reach and what ways do you think you can reach them?</a:t>
            </a:r>
          </a:p>
        </p:txBody>
      </p:sp>
      <p:sp>
        <p:nvSpPr>
          <p:cNvPr id="7" name="Freeform 7" descr="A graphic of 5 people."/>
          <p:cNvSpPr/>
          <p:nvPr/>
        </p:nvSpPr>
        <p:spPr>
          <a:xfrm>
            <a:off x="3569703" y="6025197"/>
            <a:ext cx="4105528" cy="3233103"/>
          </a:xfrm>
          <a:custGeom>
            <a:avLst/>
            <a:gdLst/>
            <a:ahLst/>
            <a:cxnLst/>
            <a:rect l="l" t="t" r="r" b="b"/>
            <a:pathLst>
              <a:path w="4105528" h="3233103">
                <a:moveTo>
                  <a:pt x="0" y="0"/>
                </a:moveTo>
                <a:lnTo>
                  <a:pt x="4105528" y="0"/>
                </a:lnTo>
                <a:lnTo>
                  <a:pt x="4105528" y="3233103"/>
                </a:lnTo>
                <a:lnTo>
                  <a:pt x="0" y="32331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 descr="A graphic of an orange striped cat in a thinking pose."/>
          <p:cNvSpPr/>
          <p:nvPr/>
        </p:nvSpPr>
        <p:spPr>
          <a:xfrm>
            <a:off x="10372053" y="3171462"/>
            <a:ext cx="4580244" cy="5707469"/>
          </a:xfrm>
          <a:custGeom>
            <a:avLst/>
            <a:gdLst/>
            <a:ahLst/>
            <a:cxnLst/>
            <a:rect l="l" t="t" r="r" b="b"/>
            <a:pathLst>
              <a:path w="4580244" h="5707469">
                <a:moveTo>
                  <a:pt x="0" y="0"/>
                </a:moveTo>
                <a:lnTo>
                  <a:pt x="4580244" y="0"/>
                </a:lnTo>
                <a:lnTo>
                  <a:pt x="4580244" y="5707469"/>
                </a:lnTo>
                <a:lnTo>
                  <a:pt x="0" y="57074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522E9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0370153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522E91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Boundaries and bravery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3383458"/>
            <a:ext cx="9834650" cy="545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>
                <a:solidFill>
                  <a:srgbClr val="522E91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There is no “right” way to advocate</a:t>
            </a:r>
          </a:p>
          <a:p>
            <a:pPr algn="l">
              <a:lnSpc>
                <a:spcPts val="4500"/>
              </a:lnSpc>
            </a:pPr>
            <a:r>
              <a:rPr lang="en-US" sz="3000" spc="90">
                <a:solidFill>
                  <a:srgbClr val="522E9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Your style, whether it’s serious, silly or both,</a:t>
            </a:r>
          </a:p>
          <a:p>
            <a:pPr algn="l">
              <a:lnSpc>
                <a:spcPts val="4500"/>
              </a:lnSpc>
            </a:pPr>
            <a:r>
              <a:rPr lang="en-US" sz="3000" spc="90">
                <a:solidFill>
                  <a:srgbClr val="522E9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is your own.</a:t>
            </a:r>
          </a:p>
          <a:p>
            <a:pPr algn="l">
              <a:lnSpc>
                <a:spcPts val="1499"/>
              </a:lnSpc>
            </a:pPr>
            <a:endParaRPr lang="en-US" sz="3000" spc="90">
              <a:solidFill>
                <a:srgbClr val="522E91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  <a:p>
            <a:pPr algn="l">
              <a:lnSpc>
                <a:spcPts val="5999"/>
              </a:lnSpc>
            </a:pPr>
            <a:r>
              <a:rPr lang="en-US" sz="3999" b="1" spc="119">
                <a:solidFill>
                  <a:srgbClr val="522E91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You decide what’s shared and when</a:t>
            </a:r>
          </a:p>
          <a:p>
            <a:pPr algn="l">
              <a:lnSpc>
                <a:spcPts val="4500"/>
              </a:lnSpc>
            </a:pPr>
            <a:r>
              <a:rPr lang="en-US" sz="3000" spc="90">
                <a:solidFill>
                  <a:srgbClr val="522E9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It’s okay to say “no”.</a:t>
            </a:r>
          </a:p>
          <a:p>
            <a:pPr algn="l">
              <a:lnSpc>
                <a:spcPts val="1499"/>
              </a:lnSpc>
            </a:pPr>
            <a:endParaRPr lang="en-US" sz="3000" spc="90">
              <a:solidFill>
                <a:srgbClr val="522E91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  <a:p>
            <a:pPr algn="l">
              <a:lnSpc>
                <a:spcPts val="5999"/>
              </a:lnSpc>
            </a:pPr>
            <a:r>
              <a:rPr lang="en-US" sz="3999" b="1" spc="119">
                <a:solidFill>
                  <a:srgbClr val="522E91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Community matters</a:t>
            </a:r>
          </a:p>
          <a:p>
            <a:pPr algn="l">
              <a:lnSpc>
                <a:spcPts val="4500"/>
              </a:lnSpc>
            </a:pPr>
            <a:r>
              <a:rPr lang="en-US" sz="3000" spc="90">
                <a:solidFill>
                  <a:srgbClr val="522E9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Leaning on peers, friends or networks can make advocacy safer and less lonely.</a:t>
            </a:r>
          </a:p>
        </p:txBody>
      </p:sp>
      <p:grpSp>
        <p:nvGrpSpPr>
          <p:cNvPr id="7" name="Group 7" descr="A woman uses a laptop at a kitchen table. She wears a light pink top and her hair is tied back."/>
          <p:cNvGrpSpPr/>
          <p:nvPr/>
        </p:nvGrpSpPr>
        <p:grpSpPr>
          <a:xfrm>
            <a:off x="10671455" y="465413"/>
            <a:ext cx="6064689" cy="606468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17837" r="-32436"/>
              </a:stretch>
            </a:blipFill>
            <a:ln w="123825" cap="sq">
              <a:solidFill>
                <a:srgbClr val="522E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522E9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0370153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522E91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Boundaries and bravery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3383458"/>
            <a:ext cx="9642755" cy="488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>
                <a:solidFill>
                  <a:srgbClr val="522E91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You can take breaks</a:t>
            </a:r>
          </a:p>
          <a:p>
            <a:pPr algn="l">
              <a:lnSpc>
                <a:spcPts val="4500"/>
              </a:lnSpc>
            </a:pPr>
            <a:r>
              <a:rPr lang="en-US" sz="3000" spc="89">
                <a:solidFill>
                  <a:srgbClr val="522E9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Taking breaks from posting doesn’t make you any less of an advocate.</a:t>
            </a:r>
          </a:p>
          <a:p>
            <a:pPr algn="l">
              <a:lnSpc>
                <a:spcPts val="1499"/>
              </a:lnSpc>
            </a:pPr>
            <a:endParaRPr lang="en-US" sz="3000" spc="89">
              <a:solidFill>
                <a:srgbClr val="522E91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  <a:p>
            <a:pPr algn="l">
              <a:lnSpc>
                <a:spcPts val="5999"/>
              </a:lnSpc>
            </a:pPr>
            <a:r>
              <a:rPr lang="en-US" sz="3999" b="1" spc="119">
                <a:solidFill>
                  <a:srgbClr val="522E91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Protect your mental health</a:t>
            </a:r>
          </a:p>
          <a:p>
            <a:pPr algn="l">
              <a:lnSpc>
                <a:spcPts val="4500"/>
              </a:lnSpc>
            </a:pPr>
            <a:r>
              <a:rPr lang="en-US" sz="3000" spc="89">
                <a:solidFill>
                  <a:srgbClr val="522E9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Be mindful of rejection sensitivity and burnout.</a:t>
            </a:r>
          </a:p>
          <a:p>
            <a:pPr algn="l">
              <a:lnSpc>
                <a:spcPts val="1499"/>
              </a:lnSpc>
            </a:pPr>
            <a:endParaRPr lang="en-US" sz="3000" spc="89">
              <a:solidFill>
                <a:srgbClr val="522E91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  <a:p>
            <a:pPr algn="l">
              <a:lnSpc>
                <a:spcPts val="5999"/>
              </a:lnSpc>
            </a:pPr>
            <a:r>
              <a:rPr lang="en-US" sz="3999" b="1" spc="119">
                <a:solidFill>
                  <a:srgbClr val="522E91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Celebrate small wins</a:t>
            </a:r>
          </a:p>
          <a:p>
            <a:pPr algn="l">
              <a:lnSpc>
                <a:spcPts val="4500"/>
              </a:lnSpc>
            </a:pPr>
            <a:r>
              <a:rPr lang="en-US" sz="3000" spc="90">
                <a:solidFill>
                  <a:srgbClr val="522E91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Every post is practice.</a:t>
            </a:r>
          </a:p>
        </p:txBody>
      </p:sp>
      <p:grpSp>
        <p:nvGrpSpPr>
          <p:cNvPr id="8" name="Group 8" descr="A woman uses a laptop at a kitchen table. She wears a light pink top and her hair is tied back."/>
          <p:cNvGrpSpPr/>
          <p:nvPr/>
        </p:nvGrpSpPr>
        <p:grpSpPr>
          <a:xfrm>
            <a:off x="10671455" y="465413"/>
            <a:ext cx="6064689" cy="606468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17837" r="-32436"/>
              </a:stretch>
            </a:blipFill>
            <a:ln w="123825" cap="sq">
              <a:solidFill>
                <a:srgbClr val="522E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F8F5F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6284279"/>
            <a:ext cx="10682252" cy="2402207"/>
            <a:chOff x="0" y="0"/>
            <a:chExt cx="2813433" cy="6326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13433" cy="632680"/>
            </a:xfrm>
            <a:custGeom>
              <a:avLst/>
              <a:gdLst/>
              <a:ahLst/>
              <a:cxnLst/>
              <a:rect l="l" t="t" r="r" b="b"/>
              <a:pathLst>
                <a:path w="2813433" h="632680">
                  <a:moveTo>
                    <a:pt x="36237" y="0"/>
                  </a:moveTo>
                  <a:lnTo>
                    <a:pt x="2777195" y="0"/>
                  </a:lnTo>
                  <a:cubicBezTo>
                    <a:pt x="2797209" y="0"/>
                    <a:pt x="2813433" y="16224"/>
                    <a:pt x="2813433" y="36237"/>
                  </a:cubicBezTo>
                  <a:lnTo>
                    <a:pt x="2813433" y="596443"/>
                  </a:lnTo>
                  <a:cubicBezTo>
                    <a:pt x="2813433" y="616456"/>
                    <a:pt x="2797209" y="632680"/>
                    <a:pt x="2777195" y="632680"/>
                  </a:cubicBezTo>
                  <a:lnTo>
                    <a:pt x="36237" y="632680"/>
                  </a:lnTo>
                  <a:cubicBezTo>
                    <a:pt x="16224" y="632680"/>
                    <a:pt x="0" y="616456"/>
                    <a:pt x="0" y="596443"/>
                  </a:cubicBezTo>
                  <a:lnTo>
                    <a:pt x="0" y="36237"/>
                  </a:lnTo>
                  <a:cubicBezTo>
                    <a:pt x="0" y="16224"/>
                    <a:pt x="16224" y="0"/>
                    <a:pt x="36237" y="0"/>
                  </a:cubicBezTo>
                  <a:close/>
                </a:path>
              </a:pathLst>
            </a:custGeom>
            <a:solidFill>
              <a:srgbClr val="F8F5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813433" cy="670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0370153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Workshop 2: Wrap up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935492"/>
            <a:ext cx="9081757" cy="2710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3600" b="1" spc="107">
                <a:solidFill>
                  <a:srgbClr val="F8F5F4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Remember:</a:t>
            </a:r>
            <a:r>
              <a:rPr lang="en-US" sz="3600" spc="107">
                <a:solidFill>
                  <a:srgbClr val="F8F5F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Sharing your story is an offer, not an obligation. You don’t have to explain or justify your experience to anyone.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6420488"/>
            <a:ext cx="10682252" cy="202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600" b="1" spc="107">
                <a:solidFill>
                  <a:srgbClr val="512F8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“Our stories are our power. Share</a:t>
            </a:r>
          </a:p>
          <a:p>
            <a:pPr algn="ctr">
              <a:lnSpc>
                <a:spcPts val="5400"/>
              </a:lnSpc>
            </a:pPr>
            <a:r>
              <a:rPr lang="en-US" sz="3600" b="1" spc="107">
                <a:solidFill>
                  <a:srgbClr val="512F8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when you can, rest when you need,</a:t>
            </a:r>
          </a:p>
          <a:p>
            <a:pPr algn="ctr">
              <a:lnSpc>
                <a:spcPts val="5400"/>
              </a:lnSpc>
            </a:pPr>
            <a:r>
              <a:rPr lang="en-US" sz="3600" b="1" spc="107">
                <a:solidFill>
                  <a:srgbClr val="512F8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and know that silence is also resistance.”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73803" y="8836026"/>
            <a:ext cx="10192046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 spc="75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Alice Wong </a:t>
            </a:r>
            <a:r>
              <a:rPr lang="en-US" sz="2500" spc="75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(founder of the Disability Visibility Project)</a:t>
            </a:r>
          </a:p>
        </p:txBody>
      </p:sp>
      <p:grpSp>
        <p:nvGrpSpPr>
          <p:cNvPr id="13" name="Group 13" descr="A woman sits at a desk, smiling with shoulder length brown hair. She is using a laptop and wearing a black top with a white collar."/>
          <p:cNvGrpSpPr/>
          <p:nvPr/>
        </p:nvGrpSpPr>
        <p:grpSpPr>
          <a:xfrm>
            <a:off x="10527533" y="465413"/>
            <a:ext cx="6064689" cy="606468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34198" r="-16075"/>
              </a:stretch>
            </a:blipFill>
            <a:ln w="123825" cap="sq">
              <a:solidFill>
                <a:srgbClr val="98BD8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F8F5F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7192247"/>
            <a:ext cx="10370153" cy="2066053"/>
            <a:chOff x="0" y="0"/>
            <a:chExt cx="2731234" cy="54414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234" cy="544146"/>
            </a:xfrm>
            <a:custGeom>
              <a:avLst/>
              <a:gdLst/>
              <a:ahLst/>
              <a:cxnLst/>
              <a:rect l="l" t="t" r="r" b="b"/>
              <a:pathLst>
                <a:path w="2731234" h="544146">
                  <a:moveTo>
                    <a:pt x="37328" y="0"/>
                  </a:moveTo>
                  <a:lnTo>
                    <a:pt x="2693906" y="0"/>
                  </a:lnTo>
                  <a:cubicBezTo>
                    <a:pt x="2714522" y="0"/>
                    <a:pt x="2731234" y="16712"/>
                    <a:pt x="2731234" y="37328"/>
                  </a:cubicBezTo>
                  <a:lnTo>
                    <a:pt x="2731234" y="506818"/>
                  </a:lnTo>
                  <a:cubicBezTo>
                    <a:pt x="2731234" y="516718"/>
                    <a:pt x="2727301" y="526212"/>
                    <a:pt x="2720301" y="533212"/>
                  </a:cubicBezTo>
                  <a:cubicBezTo>
                    <a:pt x="2713300" y="540213"/>
                    <a:pt x="2703806" y="544146"/>
                    <a:pt x="2693906" y="544146"/>
                  </a:cubicBezTo>
                  <a:lnTo>
                    <a:pt x="37328" y="544146"/>
                  </a:lnTo>
                  <a:cubicBezTo>
                    <a:pt x="27428" y="544146"/>
                    <a:pt x="17933" y="540213"/>
                    <a:pt x="10933" y="533212"/>
                  </a:cubicBezTo>
                  <a:cubicBezTo>
                    <a:pt x="3933" y="526212"/>
                    <a:pt x="0" y="516718"/>
                    <a:pt x="0" y="506818"/>
                  </a:cubicBezTo>
                  <a:lnTo>
                    <a:pt x="0" y="37328"/>
                  </a:lnTo>
                  <a:cubicBezTo>
                    <a:pt x="0" y="27428"/>
                    <a:pt x="3933" y="17933"/>
                    <a:pt x="10933" y="10933"/>
                  </a:cubicBezTo>
                  <a:cubicBezTo>
                    <a:pt x="17933" y="3933"/>
                    <a:pt x="27428" y="0"/>
                    <a:pt x="37328" y="0"/>
                  </a:cubicBezTo>
                  <a:close/>
                </a:path>
              </a:pathLst>
            </a:custGeom>
            <a:solidFill>
              <a:srgbClr val="F8F5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731234" cy="5822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0370153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Workshop 2: Wrap up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2778327"/>
            <a:ext cx="6626104" cy="187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>
                <a:solidFill>
                  <a:srgbClr val="F8F5F4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We’d like to know</a:t>
            </a:r>
          </a:p>
          <a:p>
            <a:pPr algn="l">
              <a:lnSpc>
                <a:spcPts val="4500"/>
              </a:lnSpc>
            </a:pPr>
            <a:r>
              <a:rPr lang="en-US" sz="3000" spc="90">
                <a:solidFill>
                  <a:srgbClr val="F8F5F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How confident do you feel about using social media now?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7400408"/>
            <a:ext cx="10370153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b="1" spc="119">
                <a:solidFill>
                  <a:srgbClr val="512F8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Optional: </a:t>
            </a:r>
            <a:r>
              <a:rPr lang="en-US" sz="3999" spc="119">
                <a:solidFill>
                  <a:srgbClr val="512F8D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Share your favourite tip or takeaway from today’s workshop.</a:t>
            </a:r>
          </a:p>
        </p:txBody>
      </p:sp>
      <p:grpSp>
        <p:nvGrpSpPr>
          <p:cNvPr id="13" name="Group 13" descr="A woman sits at a desk, smiling with shoulder length brown hair. She is using a laptop and wearing a black top with a white collar."/>
          <p:cNvGrpSpPr/>
          <p:nvPr/>
        </p:nvGrpSpPr>
        <p:grpSpPr>
          <a:xfrm>
            <a:off x="10527533" y="465413"/>
            <a:ext cx="6064689" cy="606468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34198" r="-16075"/>
              </a:stretch>
            </a:blipFill>
            <a:ln w="123825" cap="sq">
              <a:solidFill>
                <a:srgbClr val="98BD8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3512759"/>
            <a:ext cx="8115300" cy="0"/>
          </a:xfrm>
          <a:prstGeom prst="line">
            <a:avLst/>
          </a:prstGeom>
          <a:ln w="38100" cap="flat">
            <a:solidFill>
              <a:srgbClr val="F8F5F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2751562" cy="2228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F8F5F4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Inspiration: Disability</a:t>
            </a:r>
          </a:p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F8F5F4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Advocates Using Social Media 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85180F3B-93F5-4256-9490-C7397942FDF8}"/>
              </a:ext>
            </a:extLst>
          </p:cNvPr>
          <p:cNvSpPr txBox="1"/>
          <p:nvPr/>
        </p:nvSpPr>
        <p:spPr>
          <a:xfrm>
            <a:off x="1028700" y="4048168"/>
            <a:ext cx="11767294" cy="4448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3999" b="1" spc="119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What are influencers?</a:t>
            </a:r>
          </a:p>
          <a:p>
            <a:pPr marL="647703" lvl="1" indent="-323852" algn="l">
              <a:lnSpc>
                <a:spcPts val="4800"/>
              </a:lnSpc>
              <a:buFont typeface="Arial"/>
              <a:buChar char="•"/>
            </a:pPr>
            <a:r>
              <a:rPr lang="en-US" sz="3000" spc="9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Influencers are people who </a:t>
            </a:r>
            <a:r>
              <a:rPr lang="en-US" sz="3000" b="1" spc="90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build a following</a:t>
            </a:r>
            <a:r>
              <a:rPr lang="en-US" sz="3000" spc="9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on social media by sharing content that others </a:t>
            </a:r>
            <a:r>
              <a:rPr lang="en-US" sz="3000" b="1" spc="90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trust</a:t>
            </a:r>
            <a:r>
              <a:rPr lang="en-US" sz="3000" spc="9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or </a:t>
            </a:r>
            <a:r>
              <a:rPr lang="en-US" sz="3000" b="1" spc="90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enjoy</a:t>
            </a:r>
            <a:r>
              <a:rPr lang="en-US" sz="3000" spc="9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.</a:t>
            </a:r>
          </a:p>
          <a:p>
            <a:pPr marL="647703" lvl="1" indent="-323852" algn="l">
              <a:lnSpc>
                <a:spcPts val="4800"/>
              </a:lnSpc>
              <a:buFont typeface="Arial"/>
              <a:buChar char="•"/>
            </a:pPr>
            <a:r>
              <a:rPr lang="en-US" sz="3000" spc="9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They can </a:t>
            </a:r>
            <a:r>
              <a:rPr lang="en-US" sz="3000" b="1" spc="90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shape opinions</a:t>
            </a:r>
            <a:r>
              <a:rPr lang="en-US" sz="3000" spc="9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or </a:t>
            </a:r>
            <a:r>
              <a:rPr lang="en-US" sz="3000" b="1" spc="90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trends</a:t>
            </a:r>
            <a:r>
              <a:rPr lang="en-US" sz="3000" spc="9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by sharing </a:t>
            </a:r>
            <a:r>
              <a:rPr lang="en-US" sz="3000" b="1" spc="90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their views</a:t>
            </a:r>
            <a:r>
              <a:rPr lang="en-US" sz="3000" spc="9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, </a:t>
            </a:r>
            <a:r>
              <a:rPr lang="en-US" sz="3000" b="1" spc="90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experiences</a:t>
            </a:r>
            <a:r>
              <a:rPr lang="en-US" sz="3000" spc="9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, or </a:t>
            </a:r>
            <a:r>
              <a:rPr lang="en-US" sz="3000" b="1" spc="90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recommendations</a:t>
            </a:r>
            <a:r>
              <a:rPr lang="en-US" sz="3000" spc="9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.</a:t>
            </a:r>
          </a:p>
          <a:p>
            <a:pPr marL="647703" lvl="1" indent="-323852" algn="l">
              <a:lnSpc>
                <a:spcPts val="4800"/>
              </a:lnSpc>
              <a:buFont typeface="Arial"/>
              <a:buChar char="•"/>
            </a:pPr>
            <a:r>
              <a:rPr lang="en-US" sz="3000" spc="9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Many use their platform to </a:t>
            </a:r>
            <a:r>
              <a:rPr lang="en-US" sz="3000" b="1" spc="90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promote</a:t>
            </a:r>
            <a:r>
              <a:rPr lang="en-US" sz="3000" spc="9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000" b="1" spc="90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ideas</a:t>
            </a:r>
            <a:r>
              <a:rPr lang="en-US" sz="3000" spc="9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, </a:t>
            </a:r>
            <a:r>
              <a:rPr lang="en-US" sz="3000" b="1" spc="90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causes</a:t>
            </a:r>
            <a:r>
              <a:rPr lang="en-US" sz="3000" spc="9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, or </a:t>
            </a:r>
            <a:r>
              <a:rPr lang="en-US" sz="3000" b="1" spc="90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products</a:t>
            </a:r>
            <a:r>
              <a:rPr lang="en-US" sz="3000" spc="9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, including </a:t>
            </a:r>
            <a:r>
              <a:rPr lang="en-US" sz="3000" b="1" spc="90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advocacy</a:t>
            </a:r>
            <a:r>
              <a:rPr lang="en-US" sz="3000" spc="9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and </a:t>
            </a:r>
            <a:r>
              <a:rPr lang="en-US" sz="3000" b="1" spc="90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social</a:t>
            </a:r>
            <a:r>
              <a:rPr lang="en-US" sz="3000" spc="9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000" b="1" spc="90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change</a:t>
            </a:r>
            <a:r>
              <a:rPr lang="en-US" sz="3000" spc="9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0370153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Thank you for coming!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007065"/>
            <a:ext cx="9842356" cy="5301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3600" b="1" spc="107">
                <a:solidFill>
                  <a:srgbClr val="F8F5F4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What’s next in the workshop series:</a:t>
            </a:r>
          </a:p>
          <a:p>
            <a:pPr marL="1295406" lvl="2" indent="-431802" algn="l">
              <a:lnSpc>
                <a:spcPts val="4500"/>
              </a:lnSpc>
              <a:buFont typeface="Arial"/>
              <a:buChar char="⚬"/>
            </a:pPr>
            <a:r>
              <a:rPr lang="en-US" sz="3000" spc="90">
                <a:solidFill>
                  <a:srgbClr val="F8F5F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Creating vox pops</a:t>
            </a:r>
          </a:p>
          <a:p>
            <a:pPr marL="1295406" lvl="2" indent="-431802" algn="l">
              <a:lnSpc>
                <a:spcPts val="4500"/>
              </a:lnSpc>
              <a:buFont typeface="Arial"/>
              <a:buChar char="⚬"/>
            </a:pPr>
            <a:r>
              <a:rPr lang="en-US" sz="3000" spc="90">
                <a:solidFill>
                  <a:srgbClr val="F8F5F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Using LinkedIn</a:t>
            </a:r>
          </a:p>
          <a:p>
            <a:pPr algn="l">
              <a:lnSpc>
                <a:spcPts val="3000"/>
              </a:lnSpc>
            </a:pPr>
            <a:endParaRPr lang="en-US" sz="3000" spc="90">
              <a:solidFill>
                <a:srgbClr val="F8F5F4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  <a:p>
            <a:pPr algn="l">
              <a:lnSpc>
                <a:spcPts val="5400"/>
              </a:lnSpc>
            </a:pPr>
            <a:r>
              <a:rPr lang="en-US" sz="3600" spc="107">
                <a:solidFill>
                  <a:srgbClr val="F8F5F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You’re invited to complete a short survey about today’s workshop.</a:t>
            </a:r>
          </a:p>
          <a:p>
            <a:pPr algn="l">
              <a:lnSpc>
                <a:spcPts val="3000"/>
              </a:lnSpc>
            </a:pPr>
            <a:endParaRPr lang="en-US" sz="3600" spc="107">
              <a:solidFill>
                <a:srgbClr val="F8F5F4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  <a:p>
            <a:pPr algn="l">
              <a:lnSpc>
                <a:spcPts val="5400"/>
              </a:lnSpc>
            </a:pPr>
            <a:r>
              <a:rPr lang="en-US" sz="3600" spc="107">
                <a:solidFill>
                  <a:srgbClr val="F8F5F4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Links to advocacy examples, and other resources will be shared via email.</a:t>
            </a:r>
          </a:p>
        </p:txBody>
      </p:sp>
      <p:pic>
        <p:nvPicPr>
          <p:cNvPr id="8" name="Picture 8" descr="QR code directing people to the next workshops in this seri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2259" y="6539474"/>
            <a:ext cx="3705569" cy="3705569"/>
          </a:xfrm>
          <a:prstGeom prst="rect">
            <a:avLst/>
          </a:prstGeom>
        </p:spPr>
      </p:pic>
      <p:grpSp>
        <p:nvGrpSpPr>
          <p:cNvPr id="9" name="Group 9" descr="A woman sits at a desk, smiling with shoulder length brown hair. She is using a laptop and wearing a black top with a white collar."/>
          <p:cNvGrpSpPr/>
          <p:nvPr/>
        </p:nvGrpSpPr>
        <p:grpSpPr>
          <a:xfrm>
            <a:off x="10527533" y="465413"/>
            <a:ext cx="6064689" cy="606468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34198" r="-16075"/>
              </a:stretch>
            </a:blipFill>
            <a:ln w="123825" cap="sq">
              <a:solidFill>
                <a:srgbClr val="98BD8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F8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5CE98C-0BF3-3B57-A66D-11F59FE5A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A6EFC6E-C148-39F6-358C-DD9A41BCC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01322" y="9258300"/>
            <a:ext cx="10406303" cy="7620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51D571D1-21AF-89AC-D76D-4B6E711E8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8017541" y="4443354"/>
            <a:ext cx="0" cy="4063481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49CB79D-4016-7387-E1CF-9257F814B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F1A3A6A-A6CE-DB50-BFDD-CEC618342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8E4EB0B-82B0-4559-DF7A-59AF7A2A2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76D50D6D-BC13-946B-15FE-15D572433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3512759"/>
            <a:ext cx="8115300" cy="0"/>
          </a:xfrm>
          <a:prstGeom prst="line">
            <a:avLst/>
          </a:prstGeom>
          <a:ln w="38100" cap="flat">
            <a:solidFill>
              <a:srgbClr val="F8F5F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543E368-F9B1-4A99-AE1A-D55B3B7D2FA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2751562" cy="2228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F8F5F4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Inspiration: Disability</a:t>
            </a:r>
          </a:p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F8F5F4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Advocates Using Social Media 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05523A57-2213-6572-11E4-43DC06612531}"/>
              </a:ext>
            </a:extLst>
          </p:cNvPr>
          <p:cNvSpPr txBox="1"/>
          <p:nvPr/>
        </p:nvSpPr>
        <p:spPr>
          <a:xfrm>
            <a:off x="1028700" y="3924300"/>
            <a:ext cx="6226841" cy="4853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Why look at examples?</a:t>
            </a:r>
          </a:p>
          <a:p>
            <a:pPr marL="582935" lvl="1" indent="-291467" algn="l">
              <a:lnSpc>
                <a:spcPts val="4050"/>
              </a:lnSpc>
              <a:buFont typeface="Arial"/>
              <a:buChar char="•"/>
            </a:pPr>
            <a:r>
              <a:rPr lang="en-US" sz="2700" spc="81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To see how different advocates use their voices online.</a:t>
            </a:r>
          </a:p>
          <a:p>
            <a:pPr marL="582935" lvl="1" indent="-291467" algn="l">
              <a:lnSpc>
                <a:spcPts val="4050"/>
              </a:lnSpc>
              <a:buFont typeface="Arial"/>
              <a:buChar char="•"/>
            </a:pPr>
            <a:r>
              <a:rPr lang="en-US" sz="2700" spc="81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To understand the power of lived experience in shaping change.</a:t>
            </a:r>
          </a:p>
          <a:p>
            <a:pPr marL="582935" lvl="1" indent="-291467" algn="l">
              <a:lnSpc>
                <a:spcPts val="4050"/>
              </a:lnSpc>
              <a:buFont typeface="Arial"/>
              <a:buChar char="•"/>
            </a:pPr>
            <a:r>
              <a:rPr lang="en-US" sz="2700" spc="81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To explore different advocacy styles, from </a:t>
            </a:r>
            <a:r>
              <a:rPr lang="en-US" sz="2700" spc="81" dirty="0" err="1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humour</a:t>
            </a:r>
            <a:r>
              <a:rPr lang="en-US" sz="2700" spc="81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to storytelling to systemic activism.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B4C86FA6-2216-320C-08BF-5C465CACE0A3}"/>
              </a:ext>
            </a:extLst>
          </p:cNvPr>
          <p:cNvSpPr txBox="1"/>
          <p:nvPr/>
        </p:nvSpPr>
        <p:spPr>
          <a:xfrm>
            <a:off x="8776454" y="3924300"/>
            <a:ext cx="5433038" cy="504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49"/>
              </a:lnSpc>
            </a:pPr>
            <a:r>
              <a:rPr lang="en-US" sz="3899" b="1" spc="116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Today’s advocates</a:t>
            </a:r>
          </a:p>
          <a:p>
            <a:pPr algn="l">
              <a:lnSpc>
                <a:spcPts val="4799"/>
              </a:lnSpc>
            </a:pPr>
            <a:r>
              <a:rPr lang="en-US" sz="3199" b="1" spc="95" dirty="0" err="1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ChronicallyJenni</a:t>
            </a:r>
            <a:endParaRPr lang="en-US" sz="3199" b="1" spc="95" dirty="0">
              <a:solidFill>
                <a:srgbClr val="FFFFFF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  <a:p>
            <a:pPr algn="l">
              <a:lnSpc>
                <a:spcPts val="3300"/>
              </a:lnSpc>
            </a:pPr>
            <a:r>
              <a:rPr lang="en-US" sz="2200" spc="66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Authentic storytelling</a:t>
            </a:r>
          </a:p>
          <a:p>
            <a:pPr algn="l">
              <a:lnSpc>
                <a:spcPts val="3300"/>
              </a:lnSpc>
            </a:pPr>
            <a:r>
              <a:rPr lang="en-US" sz="2200" spc="66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and everyday advocacy</a:t>
            </a:r>
          </a:p>
          <a:p>
            <a:pPr algn="l">
              <a:lnSpc>
                <a:spcPts val="4799"/>
              </a:lnSpc>
            </a:pPr>
            <a:r>
              <a:rPr lang="en-US" sz="3199" b="1" spc="95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Khadija Gbla</a:t>
            </a:r>
          </a:p>
          <a:p>
            <a:pPr algn="l">
              <a:lnSpc>
                <a:spcPts val="3300"/>
              </a:lnSpc>
            </a:pPr>
            <a:r>
              <a:rPr lang="en-US" sz="2200" spc="66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Bold, intersectional</a:t>
            </a:r>
          </a:p>
          <a:p>
            <a:pPr algn="l">
              <a:lnSpc>
                <a:spcPts val="3300"/>
              </a:lnSpc>
            </a:pPr>
            <a:r>
              <a:rPr lang="en-US" sz="2200" spc="66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human rights activism</a:t>
            </a:r>
          </a:p>
          <a:p>
            <a:pPr algn="l">
              <a:lnSpc>
                <a:spcPts val="4799"/>
              </a:lnSpc>
            </a:pPr>
            <a:r>
              <a:rPr lang="en-US" sz="3199" b="1" spc="95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Matthew and Paul</a:t>
            </a:r>
          </a:p>
          <a:p>
            <a:pPr algn="l">
              <a:lnSpc>
                <a:spcPts val="3300"/>
              </a:lnSpc>
            </a:pPr>
            <a:r>
              <a:rPr lang="en-US" sz="2200" spc="66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Representation through</a:t>
            </a:r>
          </a:p>
          <a:p>
            <a:pPr algn="l">
              <a:lnSpc>
                <a:spcPts val="3300"/>
              </a:lnSpc>
            </a:pPr>
            <a:r>
              <a:rPr lang="en-US" sz="2200" spc="66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relationships and </a:t>
            </a:r>
            <a:r>
              <a:rPr lang="en-US" sz="2200" spc="66" dirty="0" err="1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humour</a:t>
            </a:r>
            <a:endParaRPr lang="en-US" sz="2200" spc="66" dirty="0">
              <a:solidFill>
                <a:srgbClr val="FFFFFF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3BC4616-CFBE-CB17-EAB1-62332A11926D}"/>
              </a:ext>
            </a:extLst>
          </p:cNvPr>
          <p:cNvSpPr txBox="1"/>
          <p:nvPr/>
        </p:nvSpPr>
        <p:spPr>
          <a:xfrm>
            <a:off x="2201322" y="9418407"/>
            <a:ext cx="10406303" cy="447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500" b="1" spc="75" dirty="0">
                <a:solidFill>
                  <a:srgbClr val="512F8D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Who do you follow online and why do you like their content?</a:t>
            </a:r>
          </a:p>
        </p:txBody>
      </p:sp>
    </p:spTree>
    <p:extLst>
      <p:ext uri="{BB962C8B-B14F-4D97-AF65-F5344CB8AC3E}">
        <p14:creationId xmlns:p14="http://schemas.microsoft.com/office/powerpoint/2010/main" val="2104802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3281768" y="1123950"/>
            <a:ext cx="2381984" cy="361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000" b="1" spc="60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@</a:t>
            </a:r>
            <a:r>
              <a:rPr lang="en-US" sz="2000" b="1" spc="60" dirty="0" err="1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chronicallyjenni</a:t>
            </a:r>
            <a:endParaRPr lang="en-US" sz="2000" b="1" spc="60" dirty="0">
              <a:solidFill>
                <a:srgbClr val="FFFFFF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1606654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Inspiration: </a:t>
            </a:r>
            <a:r>
              <a:rPr kumimoji="0" lang="en-US" sz="6000" b="1" i="0" u="none" strike="noStrike" kern="1200" cap="none" spc="17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Chronicallyjenni</a:t>
            </a:r>
            <a:endParaRPr kumimoji="0" lang="en-US" sz="6000" b="1" i="0" u="none" strike="noStrike" kern="1200" cap="none" spc="17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2766238"/>
            <a:ext cx="9971738" cy="5128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Who are they?</a:t>
            </a:r>
          </a:p>
          <a:p>
            <a:pPr marL="712472" lvl="1" indent="-356236" algn="l">
              <a:lnSpc>
                <a:spcPts val="4950"/>
              </a:lnSpc>
              <a:buFont typeface="Arial"/>
              <a:buChar char="•"/>
            </a:pPr>
            <a:r>
              <a:rPr lang="en-US" sz="3300" spc="99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Disabled, chronically ill and neurodivergent content creator.</a:t>
            </a:r>
          </a:p>
          <a:p>
            <a:pPr marL="712472" lvl="1" indent="-356236" algn="l">
              <a:lnSpc>
                <a:spcPts val="4950"/>
              </a:lnSpc>
              <a:buFont typeface="Arial"/>
              <a:buChar char="•"/>
            </a:pPr>
            <a:r>
              <a:rPr lang="en-US" sz="3300" spc="99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Shares lived experience of chronic illness and disability through reels, Instagram, and TikTok.</a:t>
            </a:r>
          </a:p>
          <a:p>
            <a:pPr marL="712472" lvl="1" indent="-356236" algn="l">
              <a:lnSpc>
                <a:spcPts val="4950"/>
              </a:lnSpc>
              <a:buFont typeface="Arial"/>
              <a:buChar char="•"/>
            </a:pPr>
            <a:r>
              <a:rPr lang="en-US" sz="3300" spc="99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Also a model, challenging stereotypes about disability in fashion and media.</a:t>
            </a:r>
          </a:p>
        </p:txBody>
      </p:sp>
      <p:grpSp>
        <p:nvGrpSpPr>
          <p:cNvPr id="7" name="Group 7" descr="Photo of Jenni on a boat, wearing an elegant sequin blue dress with long redish brown hair."/>
          <p:cNvGrpSpPr/>
          <p:nvPr/>
        </p:nvGrpSpPr>
        <p:grpSpPr>
          <a:xfrm>
            <a:off x="11398853" y="1747711"/>
            <a:ext cx="6064689" cy="606468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t="-3326" b="-30007"/>
              </a:stretch>
            </a:blipFill>
            <a:ln w="123825" cap="sq">
              <a:solidFill>
                <a:srgbClr val="98BD8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59926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1606654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Inspiration: </a:t>
            </a:r>
            <a:r>
              <a:rPr kumimoji="0" lang="en-US" sz="6000" b="1" i="0" u="none" strike="noStrike" kern="1200" cap="none" spc="17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Chronicallyjenni</a:t>
            </a:r>
            <a:endParaRPr kumimoji="0" lang="en-US" sz="6000" b="1" i="0" u="none" strike="noStrike" kern="1200" cap="none" spc="17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2766238"/>
            <a:ext cx="9927470" cy="5128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Advocacy style</a:t>
            </a:r>
          </a:p>
          <a:p>
            <a:pPr marL="712472" lvl="1" indent="-356236" algn="l">
              <a:lnSpc>
                <a:spcPts val="4950"/>
              </a:lnSpc>
              <a:buFont typeface="Arial"/>
              <a:buChar char="•"/>
            </a:pPr>
            <a:r>
              <a:rPr lang="en-US" sz="3300" spc="99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Honest storytelling about daily life with chronic illness.</a:t>
            </a:r>
          </a:p>
          <a:p>
            <a:pPr marL="712472" lvl="1" indent="-356236" algn="l">
              <a:lnSpc>
                <a:spcPts val="4950"/>
              </a:lnSpc>
              <a:buFont typeface="Arial"/>
              <a:buChar char="•"/>
            </a:pPr>
            <a:r>
              <a:rPr lang="en-US" sz="3300" spc="99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Mix of advocacy with lifestyle content.</a:t>
            </a:r>
          </a:p>
          <a:p>
            <a:pPr marL="712472" lvl="1" indent="-356236" algn="l">
              <a:lnSpc>
                <a:spcPts val="4950"/>
              </a:lnSpc>
              <a:buFont typeface="Arial"/>
              <a:buChar char="•"/>
            </a:pPr>
            <a:r>
              <a:rPr lang="en-US" sz="3300" spc="99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Practical tips and reviews of mobility aids and accessible products.</a:t>
            </a:r>
          </a:p>
          <a:p>
            <a:pPr marL="712472" lvl="1" indent="-356236" algn="l">
              <a:lnSpc>
                <a:spcPts val="4950"/>
              </a:lnSpc>
              <a:buFont typeface="Arial"/>
              <a:buChar char="•"/>
            </a:pPr>
            <a:r>
              <a:rPr lang="en-US" sz="3300" spc="99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Uses visibility in modelling and collaborations to shift representation.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281768" y="1123950"/>
            <a:ext cx="2381984" cy="742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b="1" spc="60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@</a:t>
            </a:r>
            <a:r>
              <a:rPr lang="en-US" sz="2000" b="1" spc="60" dirty="0" err="1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chronicallyjenni</a:t>
            </a:r>
            <a:endParaRPr lang="en-US" sz="2000" b="1" spc="60" dirty="0">
              <a:solidFill>
                <a:srgbClr val="FFFFFF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000" b="1" spc="60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(Instagram)</a:t>
            </a:r>
          </a:p>
        </p:txBody>
      </p:sp>
      <p:grpSp>
        <p:nvGrpSpPr>
          <p:cNvPr id="8" name="Group 8" descr="Screenshot of Jenni’s instagram account."/>
          <p:cNvGrpSpPr>
            <a:grpSpLocks noChangeAspect="1"/>
          </p:cNvGrpSpPr>
          <p:nvPr/>
        </p:nvGrpSpPr>
        <p:grpSpPr>
          <a:xfrm>
            <a:off x="11441837" y="2251526"/>
            <a:ext cx="3679862" cy="7281240"/>
            <a:chOff x="0" y="0"/>
            <a:chExt cx="2620010" cy="5184140"/>
          </a:xfrm>
        </p:grpSpPr>
        <p:sp>
          <p:nvSpPr>
            <p:cNvPr id="9" name="Freeform 9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7"/>
              <a:stretch>
                <a:fillRect t="-1560" b="-98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7409149" y="4104422"/>
            <a:ext cx="0" cy="4063481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1606654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Inspiration: </a:t>
            </a:r>
            <a:r>
              <a:rPr kumimoji="0" lang="en-US" sz="6000" b="1" i="0" u="none" strike="noStrike" kern="1200" cap="none" spc="179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Chronicallyjenni</a:t>
            </a:r>
            <a:endParaRPr kumimoji="0" lang="en-US" sz="6000" b="1" i="0" u="none" strike="noStrike" kern="1200" cap="none" spc="17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863962" y="3161987"/>
            <a:ext cx="5802236" cy="587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Strengths</a:t>
            </a:r>
          </a:p>
          <a:p>
            <a:pPr marL="647703" lvl="1" indent="-323852" algn="l">
              <a:lnSpc>
                <a:spcPts val="4500"/>
              </a:lnSpc>
              <a:buFont typeface="Arial"/>
              <a:buChar char="•"/>
            </a:pPr>
            <a:r>
              <a:rPr lang="en-US" sz="3000" spc="9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Authentic, vulnerable and relatable.</a:t>
            </a:r>
          </a:p>
          <a:p>
            <a:pPr marL="647703" lvl="1" indent="-323852" algn="l">
              <a:lnSpc>
                <a:spcPts val="4500"/>
              </a:lnSpc>
              <a:buFont typeface="Arial"/>
              <a:buChar char="•"/>
            </a:pPr>
            <a:r>
              <a:rPr lang="en-US" sz="3000" spc="9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Provides practical advice and resources.</a:t>
            </a:r>
          </a:p>
          <a:p>
            <a:pPr marL="647703" lvl="1" indent="-323852" algn="l">
              <a:lnSpc>
                <a:spcPts val="4500"/>
              </a:lnSpc>
              <a:buFont typeface="Arial"/>
              <a:buChar char="•"/>
            </a:pPr>
            <a:r>
              <a:rPr lang="en-US" sz="3000" spc="9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Normalises disabled presence in lifestyle and fashion spaces.</a:t>
            </a:r>
          </a:p>
          <a:p>
            <a:pPr marL="647703" lvl="1" indent="-323852" algn="l">
              <a:lnSpc>
                <a:spcPts val="4500"/>
              </a:lnSpc>
              <a:buFont typeface="Arial"/>
              <a:buChar char="•"/>
            </a:pPr>
            <a:r>
              <a:rPr lang="en-US" sz="3000" spc="9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Builds trust and strong audience engagement.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52101" y="3161987"/>
            <a:ext cx="6379495" cy="530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Areas to think about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spc="89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Could a blend of lifestyle and advocacy dilute the overall message?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spc="89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Does a reliance on brand partnerships risk tokenism?</a:t>
            </a: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 spc="89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Would a focus on daily life underplay systemic advocacy?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2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335619"/>
            <a:ext cx="811530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707855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969451" y="337964"/>
            <a:ext cx="10389738" cy="9584534"/>
          </a:xfrm>
          <a:custGeom>
            <a:avLst/>
            <a:gdLst/>
            <a:ahLst/>
            <a:cxnLst/>
            <a:rect l="l" t="t" r="r" b="b"/>
            <a:pathLst>
              <a:path w="10389738" h="9584534">
                <a:moveTo>
                  <a:pt x="10389738" y="0"/>
                </a:moveTo>
                <a:lnTo>
                  <a:pt x="0" y="0"/>
                </a:lnTo>
                <a:lnTo>
                  <a:pt x="0" y="9584534"/>
                </a:lnTo>
                <a:lnTo>
                  <a:pt x="10389738" y="9584534"/>
                </a:lnTo>
                <a:lnTo>
                  <a:pt x="10389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63752" y="7973557"/>
            <a:ext cx="1799790" cy="1559209"/>
          </a:xfrm>
          <a:custGeom>
            <a:avLst/>
            <a:gdLst/>
            <a:ahLst/>
            <a:cxnLst/>
            <a:rect l="l" t="t" r="r" b="b"/>
            <a:pathLst>
              <a:path w="1799790" h="1559209">
                <a:moveTo>
                  <a:pt x="0" y="0"/>
                </a:moveTo>
                <a:lnTo>
                  <a:pt x="1799790" y="0"/>
                </a:lnTo>
                <a:lnTo>
                  <a:pt x="1799790" y="1559209"/>
                </a:lnTo>
                <a:lnTo>
                  <a:pt x="0" y="155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3084204" y="1123950"/>
            <a:ext cx="2693987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000" b="1" spc="6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@King_Khadija_Gbla</a:t>
            </a:r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028700" y="857250"/>
            <a:ext cx="10370153" cy="1085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Inspiration: Khadija Gbla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766238"/>
            <a:ext cx="10202233" cy="5756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spc="119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Who are they?</a:t>
            </a:r>
          </a:p>
          <a:p>
            <a:pPr marL="712472" lvl="1" indent="-356236" algn="l">
              <a:lnSpc>
                <a:spcPts val="4950"/>
              </a:lnSpc>
              <a:buFont typeface="Arial"/>
              <a:buChar char="•"/>
            </a:pPr>
            <a:r>
              <a:rPr lang="en-US" sz="3300" spc="99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Born in Sierra Leone.</a:t>
            </a:r>
          </a:p>
          <a:p>
            <a:pPr marL="712472" lvl="1" indent="-356236" algn="l">
              <a:lnSpc>
                <a:spcPts val="4950"/>
              </a:lnSpc>
              <a:buFont typeface="Arial"/>
              <a:buChar char="•"/>
            </a:pPr>
            <a:r>
              <a:rPr lang="en-US" sz="3300" spc="99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South Australia–based human rights activist, cultural consultant and disability advocate.</a:t>
            </a:r>
          </a:p>
          <a:p>
            <a:pPr marL="712472" lvl="1" indent="-356236" algn="l">
              <a:lnSpc>
                <a:spcPts val="4950"/>
              </a:lnSpc>
              <a:buFont typeface="Arial"/>
              <a:buChar char="•"/>
            </a:pPr>
            <a:r>
              <a:rPr lang="en-US" sz="3300" spc="99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Refugee, Black, neurodivergent, queer, and disabled person with chronic illness.</a:t>
            </a:r>
          </a:p>
          <a:p>
            <a:pPr marL="712472" lvl="1" indent="-356236" algn="l">
              <a:lnSpc>
                <a:spcPts val="4950"/>
              </a:lnSpc>
              <a:buFont typeface="Arial"/>
              <a:buChar char="•"/>
            </a:pPr>
            <a:r>
              <a:rPr lang="en-US" sz="3300" spc="99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Known for work against female genital mutilation and for strong disability pride advocacy.</a:t>
            </a:r>
          </a:p>
        </p:txBody>
      </p:sp>
      <p:grpSp>
        <p:nvGrpSpPr>
          <p:cNvPr id="7" name="Group 7" descr="Khadija sits in front of an elegant red fountain in a powerful pose leaning on their cane that’s in front of them."/>
          <p:cNvGrpSpPr/>
          <p:nvPr/>
        </p:nvGrpSpPr>
        <p:grpSpPr>
          <a:xfrm>
            <a:off x="11398853" y="1747711"/>
            <a:ext cx="6064689" cy="606468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t="-50273"/>
              </a:stretch>
            </a:blipFill>
            <a:ln w="123825" cap="sq">
              <a:solidFill>
                <a:srgbClr val="98BD8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71869CDFEAAB40BA2C6B37D5751380" ma:contentTypeVersion="20" ma:contentTypeDescription="Create a new document." ma:contentTypeScope="" ma:versionID="4b5fd9e0ca1b4441d06ef897a9256155">
  <xsd:schema xmlns:xsd="http://www.w3.org/2001/XMLSchema" xmlns:xs="http://www.w3.org/2001/XMLSchema" xmlns:p="http://schemas.microsoft.com/office/2006/metadata/properties" xmlns:ns2="d40cd17d-395b-49a6-a449-4db40669aa08" xmlns:ns3="c639d33e-a57d-4ba9-bdad-95bee2182b18" targetNamespace="http://schemas.microsoft.com/office/2006/metadata/properties" ma:root="true" ma:fieldsID="56bb2120dbf78d7a16962ba77f32cf1e" ns2:_="" ns3:_="">
    <xsd:import namespace="d40cd17d-395b-49a6-a449-4db40669aa08"/>
    <xsd:import namespace="c639d33e-a57d-4ba9-bdad-95bee2182b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DateTime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0cd17d-395b-49a6-a449-4db40669aa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fb5c644-2f09-4f9f-84c4-3b4ab58608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Time" ma:index="24" nillable="true" ma:displayName="Date Time" ma:format="DateOnly" ma:internalName="DateTime">
      <xsd:simpleType>
        <xsd:restriction base="dms:DateTim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39d33e-a57d-4ba9-bdad-95bee2182b1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6bd176f-355a-4825-a532-a34828c87ef3}" ma:internalName="TaxCatchAll" ma:showField="CatchAllData" ma:web="c639d33e-a57d-4ba9-bdad-95bee2182b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Time xmlns="d40cd17d-395b-49a6-a449-4db40669aa08" xsi:nil="true"/>
    <lcf76f155ced4ddcb4097134ff3c332f xmlns="d40cd17d-395b-49a6-a449-4db40669aa08">
      <Terms xmlns="http://schemas.microsoft.com/office/infopath/2007/PartnerControls"/>
    </lcf76f155ced4ddcb4097134ff3c332f>
    <TaxCatchAll xmlns="c639d33e-a57d-4ba9-bdad-95bee2182b1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11B68E-254C-4E13-8859-45A1193F85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0cd17d-395b-49a6-a449-4db40669aa08"/>
    <ds:schemaRef ds:uri="c639d33e-a57d-4ba9-bdad-95bee2182b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C8F619D-07F9-431C-A496-783857086339}">
  <ds:schemaRefs>
    <ds:schemaRef ds:uri="http://www.w3.org/XML/1998/namespac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c639d33e-a57d-4ba9-bdad-95bee2182b18"/>
    <ds:schemaRef ds:uri="http://schemas.microsoft.com/office/infopath/2007/PartnerControls"/>
    <ds:schemaRef ds:uri="http://purl.org/dc/dcmitype/"/>
    <ds:schemaRef ds:uri="http://schemas.microsoft.com/office/2006/documentManagement/types"/>
    <ds:schemaRef ds:uri="d40cd17d-395b-49a6-a449-4db40669aa08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DE9A62F-9E22-4F17-A86D-4028E99F83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4230</TotalTime>
  <Words>1991</Words>
  <Application>Microsoft Macintosh PowerPoint</Application>
  <PresentationFormat>Custom</PresentationFormat>
  <Paragraphs>304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Century Gothic Paneuropean Italics</vt:lpstr>
      <vt:lpstr>Century Gothic Paneuropean</vt:lpstr>
      <vt:lpstr>Calibri</vt:lpstr>
      <vt:lpstr>Century Gothic Paneuropean Bold</vt:lpstr>
      <vt:lpstr>Office Theme</vt:lpstr>
      <vt:lpstr>Social Media for Advocacy and Storytelling ​</vt:lpstr>
      <vt:lpstr>Welcome</vt:lpstr>
      <vt:lpstr>Welcome</vt:lpstr>
      <vt:lpstr>Inspiration: Disability Advocates Using Social Media </vt:lpstr>
      <vt:lpstr>Inspiration: Disability Advocates Using Social Media </vt:lpstr>
      <vt:lpstr>Inspiration: Chronicallyjenni</vt:lpstr>
      <vt:lpstr>Inspiration: Chronicallyjenni</vt:lpstr>
      <vt:lpstr>Inspiration: Chronicallyjenni</vt:lpstr>
      <vt:lpstr>Inspiration: Khadija Gbla</vt:lpstr>
      <vt:lpstr>Inspiration: Khadija Gbla</vt:lpstr>
      <vt:lpstr>Inspiration: Khadija Gbla</vt:lpstr>
      <vt:lpstr>Inspiration: Matthew and Paul</vt:lpstr>
      <vt:lpstr>Inspiration: Matthew and Paul</vt:lpstr>
      <vt:lpstr>Inspiration: Matthew and Paul</vt:lpstr>
      <vt:lpstr>Inspiration: Disability Advocates Using Social Media </vt:lpstr>
      <vt:lpstr>Telling Your Story Your Way</vt:lpstr>
      <vt:lpstr>Telling Your Story Your Way</vt:lpstr>
      <vt:lpstr>Telling Your Story Your Way</vt:lpstr>
      <vt:lpstr>Telling your story your way: Wrap up</vt:lpstr>
      <vt:lpstr>Telling Your Story Your Way</vt:lpstr>
      <vt:lpstr>Accessibility and safety</vt:lpstr>
      <vt:lpstr>Accessibility and safety</vt:lpstr>
      <vt:lpstr>Accessibility and safety</vt:lpstr>
      <vt:lpstr>Break time!</vt:lpstr>
      <vt:lpstr>Tips for writing an engaging personal post</vt:lpstr>
      <vt:lpstr>Tips for writing an engaging personal post</vt:lpstr>
      <vt:lpstr>Tips for writing an engaging personal post</vt:lpstr>
      <vt:lpstr>Practicing advocacy</vt:lpstr>
      <vt:lpstr>Practicing advocacy</vt:lpstr>
      <vt:lpstr>Practicing advocacy</vt:lpstr>
      <vt:lpstr>Basic Tips for Creating Content</vt:lpstr>
      <vt:lpstr>Basic Tips for Creating Content</vt:lpstr>
      <vt:lpstr>Basic Tips for Creating Content</vt:lpstr>
      <vt:lpstr>Basic Tips for Creating Content</vt:lpstr>
      <vt:lpstr>Basic Tips for Creating Content</vt:lpstr>
      <vt:lpstr>Boundaries and bravery</vt:lpstr>
      <vt:lpstr>Boundaries and bravery</vt:lpstr>
      <vt:lpstr>Workshop 2: Wrap up</vt:lpstr>
      <vt:lpstr>Workshop 2: Wrap up</vt:lpstr>
      <vt:lpstr>Thank you for coming!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2: Advocates, Storytelling and Creating Content</dc:title>
  <cp:lastModifiedBy>Nick Roach</cp:lastModifiedBy>
  <cp:revision>6</cp:revision>
  <dcterms:created xsi:type="dcterms:W3CDTF">2006-08-16T00:00:00Z</dcterms:created>
  <dcterms:modified xsi:type="dcterms:W3CDTF">2025-10-19T22:43:51Z</dcterms:modified>
  <dc:identifier>DAG0gkEK3N4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0x0101001771869CDFEAAB40BA2C6B37D5751380</vt:lpwstr>
  </property>
  <property fmtid="{D5CDD505-2E9C-101B-9397-08002B2CF9AE}" pid="3" name="MediaServiceImageTags">
    <vt:lpwstr/>
  </property>
</Properties>
</file>