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264" r:id="rId5"/>
    <p:sldId id="256" r:id="rId6"/>
    <p:sldId id="271" r:id="rId7"/>
    <p:sldId id="283" r:id="rId8"/>
    <p:sldId id="266" r:id="rId9"/>
    <p:sldId id="307" r:id="rId10"/>
    <p:sldId id="280" r:id="rId11"/>
    <p:sldId id="267" r:id="rId12"/>
    <p:sldId id="265" r:id="rId13"/>
    <p:sldId id="310" r:id="rId14"/>
    <p:sldId id="297" r:id="rId15"/>
    <p:sldId id="275" r:id="rId16"/>
    <p:sldId id="276" r:id="rId17"/>
    <p:sldId id="277" r:id="rId18"/>
    <p:sldId id="278" r:id="rId19"/>
    <p:sldId id="259" r:id="rId20"/>
    <p:sldId id="282" r:id="rId21"/>
    <p:sldId id="308" r:id="rId22"/>
    <p:sldId id="279" r:id="rId23"/>
    <p:sldId id="291" r:id="rId24"/>
    <p:sldId id="290" r:id="rId25"/>
    <p:sldId id="301" r:id="rId26"/>
    <p:sldId id="287" r:id="rId27"/>
    <p:sldId id="288" r:id="rId28"/>
    <p:sldId id="260" r:id="rId29"/>
    <p:sldId id="296" r:id="rId30"/>
    <p:sldId id="292" r:id="rId31"/>
    <p:sldId id="299" r:id="rId32"/>
    <p:sldId id="293" r:id="rId33"/>
    <p:sldId id="300" r:id="rId34"/>
    <p:sldId id="302" r:id="rId35"/>
    <p:sldId id="309" r:id="rId36"/>
    <p:sldId id="262" r:id="rId37"/>
    <p:sldId id="294" r:id="rId38"/>
    <p:sldId id="298" r:id="rId39"/>
    <p:sldId id="303" r:id="rId40"/>
    <p:sldId id="304" r:id="rId41"/>
    <p:sldId id="261" r:id="rId42"/>
    <p:sldId id="305" r:id="rId43"/>
    <p:sldId id="311" r:id="rId44"/>
    <p:sldId id="263" r:id="rId45"/>
    <p:sldId id="30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C40"/>
    <a:srgbClr val="98BE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1F605-CB65-4D40-A141-57C36F533C62}" v="352" dt="2025-09-26T04:26:12.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2"/>
    <p:restoredTop sz="80499"/>
  </p:normalViewPr>
  <p:slideViewPr>
    <p:cSldViewPr snapToGrid="0" snapToObjects="1">
      <p:cViewPr varScale="1">
        <p:scale>
          <a:sx n="124" d="100"/>
          <a:sy n="124" d="100"/>
        </p:scale>
        <p:origin x="1400" y="168"/>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108" d="100"/>
          <a:sy n="108" d="100"/>
        </p:scale>
        <p:origin x="30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Merlino" userId="37e78ee3-c44f-4bc4-8c88-cb24d7cd249f" providerId="ADAL" clId="{30E78E39-5399-5127-89BF-C6C6049F6B93}"/>
    <pc:docChg chg="delSld">
      <pc:chgData name="Melanie Merlino" userId="37e78ee3-c44f-4bc4-8c88-cb24d7cd249f" providerId="ADAL" clId="{30E78E39-5399-5127-89BF-C6C6049F6B93}" dt="2025-09-26T06:56:49.573" v="1" actId="2696"/>
      <pc:docMkLst>
        <pc:docMk/>
      </pc:docMkLst>
      <pc:sldChg chg="del">
        <pc:chgData name="Melanie Merlino" userId="37e78ee3-c44f-4bc4-8c88-cb24d7cd249f" providerId="ADAL" clId="{30E78E39-5399-5127-89BF-C6C6049F6B93}" dt="2025-09-26T06:56:49.573" v="1" actId="2696"/>
        <pc:sldMkLst>
          <pc:docMk/>
          <pc:sldMk cId="0" sldId="257"/>
        </pc:sldMkLst>
      </pc:sldChg>
      <pc:sldChg chg="del">
        <pc:chgData name="Melanie Merlino" userId="37e78ee3-c44f-4bc4-8c88-cb24d7cd249f" providerId="ADAL" clId="{30E78E39-5399-5127-89BF-C6C6049F6B93}" dt="2025-09-26T06:56:49.573" v="1" actId="2696"/>
        <pc:sldMkLst>
          <pc:docMk/>
          <pc:sldMk cId="240356778" sldId="268"/>
        </pc:sldMkLst>
      </pc:sldChg>
      <pc:sldChg chg="del">
        <pc:chgData name="Melanie Merlino" userId="37e78ee3-c44f-4bc4-8c88-cb24d7cd249f" providerId="ADAL" clId="{30E78E39-5399-5127-89BF-C6C6049F6B93}" dt="2025-09-26T06:56:49.573" v="1" actId="2696"/>
        <pc:sldMkLst>
          <pc:docMk/>
          <pc:sldMk cId="1293941156" sldId="269"/>
        </pc:sldMkLst>
      </pc:sldChg>
      <pc:sldChg chg="del">
        <pc:chgData name="Melanie Merlino" userId="37e78ee3-c44f-4bc4-8c88-cb24d7cd249f" providerId="ADAL" clId="{30E78E39-5399-5127-89BF-C6C6049F6B93}" dt="2025-09-26T06:56:49.573" v="1" actId="2696"/>
        <pc:sldMkLst>
          <pc:docMk/>
          <pc:sldMk cId="3798852766" sldId="272"/>
        </pc:sldMkLst>
      </pc:sldChg>
      <pc:sldChg chg="del">
        <pc:chgData name="Melanie Merlino" userId="37e78ee3-c44f-4bc4-8c88-cb24d7cd249f" providerId="ADAL" clId="{30E78E39-5399-5127-89BF-C6C6049F6B93}" dt="2025-09-26T06:56:49.573" v="1" actId="2696"/>
        <pc:sldMkLst>
          <pc:docMk/>
          <pc:sldMk cId="3559455334" sldId="281"/>
        </pc:sldMkLst>
      </pc:sldChg>
      <pc:sldChg chg="del">
        <pc:chgData name="Melanie Merlino" userId="37e78ee3-c44f-4bc4-8c88-cb24d7cd249f" providerId="ADAL" clId="{30E78E39-5399-5127-89BF-C6C6049F6B93}" dt="2025-09-26T06:56:49.573" v="1" actId="2696"/>
        <pc:sldMkLst>
          <pc:docMk/>
          <pc:sldMk cId="1340707593" sldId="285"/>
        </pc:sldMkLst>
      </pc:sldChg>
      <pc:sldChg chg="del">
        <pc:chgData name="Melanie Merlino" userId="37e78ee3-c44f-4bc4-8c88-cb24d7cd249f" providerId="ADAL" clId="{30E78E39-5399-5127-89BF-C6C6049F6B93}" dt="2025-09-26T06:56:31.615" v="0" actId="2696"/>
        <pc:sldMkLst>
          <pc:docMk/>
          <pc:sldMk cId="2026354059" sldId="286"/>
        </pc:sldMkLst>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juliafarr.sharepoint.com/sites/JFGMarCommsTeam/Shared%20Documents/General/Planning/Digital%20Inclusion%20Workshops/Workshop%201%20Presentation/How%20confident%20are%20you%20results.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'[How confident are you results.xlsx]Sheet1'!$A$1:$A$5</cx:f>
        <cx:lvl ptCount="5">
          <cx:pt idx="0">Not at all confident</cx:pt>
          <cx:pt idx="1">Slightly confident</cx:pt>
          <cx:pt idx="2">Moderately confident</cx:pt>
          <cx:pt idx="3">Very confident</cx:pt>
          <cx:pt idx="4">Extremely confident</cx:pt>
        </cx:lvl>
      </cx:strDim>
      <cx:numDim type="val">
        <cx:f>'[How confident are you results.xlsx]Sheet1'!$C$1:$C$5</cx:f>
        <cx:lvl ptCount="5" formatCode="0%">
          <cx:pt idx="0">0.14285714285714285</cx:pt>
          <cx:pt idx="1">0.14285714285714285</cx:pt>
          <cx:pt idx="2">0.5</cx:pt>
          <cx:pt idx="3">0.14285714285714285</cx:pt>
          <cx:pt idx="4">0.071428571428571425</cx:pt>
        </cx:lvl>
      </cx:numDim>
    </cx:data>
  </cx:chartData>
  <cx:chart>
    <cx:plotArea>
      <cx:plotAreaRegion>
        <cx:series layoutId="funnel" uniqueId="{73CF08EF-DCAB-734F-B370-2F28124665C2}">
          <cx:spPr>
            <a:solidFill>
              <a:srgbClr val="7030A0"/>
            </a:solidFill>
            <a:ln>
              <a:solidFill>
                <a:srgbClr val="7030A0"/>
              </a:solidFill>
            </a:ln>
          </cx:spPr>
          <cx:dataLabels>
            <cx:txPr>
              <a:bodyPr spcFirstLastPara="1" vertOverflow="ellipsis" horzOverflow="overflow" wrap="square" lIns="0" tIns="0" rIns="0" bIns="0" anchor="ctr" anchorCtr="1"/>
              <a:lstStyle/>
              <a:p>
                <a:pPr algn="ctr" rtl="0">
                  <a:defRPr sz="24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pPr>
                <a:endParaRPr lang="en-GB" sz="2400" b="1" i="0" u="none" strike="noStrike" baseline="0">
                  <a:solidFill>
                    <a:schemeClr val="bg1"/>
                  </a:solidFill>
                  <a:latin typeface="Century Gothic" panose="020B0502020202020204" pitchFamily="34" charset="0"/>
                </a:endParaRPr>
              </a:p>
            </cx:txPr>
            <cx:visibility seriesName="0" categoryName="0" value="1"/>
          </cx:dataLabels>
          <cx:dataId val="0"/>
        </cx:series>
      </cx:plotAreaRegion>
      <cx:axis id="0">
        <cx:catScaling gapWidth="0.5"/>
        <cx:tickLabels/>
        <cx:txPr>
          <a:bodyPr spcFirstLastPara="1" vertOverflow="ellipsis" horzOverflow="overflow" wrap="square" lIns="0" tIns="0" rIns="0" bIns="0" anchor="ctr" anchorCtr="1"/>
          <a:lstStyle/>
          <a:p>
            <a:pPr algn="ctr" rtl="0">
              <a:defRPr sz="1800" b="1">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defRPr>
            </a:pPr>
            <a:endParaRPr lang="en-GB" sz="1800" b="1" i="0" u="none" strike="noStrike" baseline="0">
              <a:solidFill>
                <a:schemeClr val="tx1">
                  <a:lumMod val="75000"/>
                  <a:lumOff val="25000"/>
                </a:schemeClr>
              </a:solidFill>
              <a:latin typeface="Century Gothic" panose="020B0502020202020204" pitchFamily="34"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25">
  <cs:axisTitle>
    <cs:lnRef idx="0"/>
    <cs:fillRef idx="0"/>
    <cs:effectRef idx="0"/>
    <cs:fontRef idx="minor">
      <a:schemeClr val="tx1">
        <a:lumMod val="50000"/>
        <a:lumOff val="50000"/>
      </a:schemeClr>
    </cs:fontRef>
    <cs:defRPr sz="900"/>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cs:chartArea>
  <cs:dataLabel>
    <cs:lnRef idx="0"/>
    <cs:fillRef idx="0"/>
    <cs:effectRef idx="0"/>
    <cs:fontRef idx="minor">
      <a:schemeClr val="tx1">
        <a:lumMod val="50000"/>
        <a:lumOff val="50000"/>
      </a:schemeClr>
    </cs:fontRef>
    <cs:defRPr sz="900"/>
  </cs:dataLabel>
  <cs:dataLabelCallout>
    <cs:lnRef idx="0"/>
    <cs:fillRef idx="0"/>
    <cs:effectRef idx="0"/>
    <cs:fontRef idx="minor">
      <a:schemeClr val="dk1">
        <a:lumMod val="50000"/>
        <a:lumOff val="50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ln w="9525" cap="flat" cmpd="sng" algn="ctr">
        <a:solidFill>
          <a:schemeClr val="phClr">
            <a:alpha val="50000"/>
          </a:schemeClr>
        </a:solidFill>
        <a:round/>
      </a:ln>
    </cs:spPr>
  </cs:dataPoint>
  <cs:dataPoint3D>
    <cs:lnRef idx="0">
      <cs:styleClr val="auto"/>
    </cs:lnRef>
    <cs:fillRef idx="0">
      <cs:styleClr val="auto"/>
    </cs:fillRef>
    <cs:effectRef idx="0"/>
    <cs:fontRef idx="minor">
      <a:schemeClr val="dk1"/>
    </cs:fontRef>
    <cs:spPr>
      <a:solidFill>
        <a:schemeClr val="phClr"/>
      </a:solidFill>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4"/>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1400" cap="none" spc="2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50000"/>
        <a:lumOff val="50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50000"/>
        <a:lumOff val="50000"/>
      </a:schemeClr>
    </cs:fontRef>
    <cs:defRPr sz="9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3">
        <a:alpha val="0"/>
      </a:schemeClr>
    </dgm:fillClrLst>
    <dgm:linClrLst meth="repeat">
      <a:schemeClr val="accent3">
        <a:alpha val="0"/>
      </a:schemeClr>
    </dgm:linClrLst>
    <dgm:effectClrLst/>
    <dgm:txLinClrLst/>
    <dgm:txFillClrLst meth="repeat">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AE3D86C6-0C11-46B0-8593-3F04A2BD8251}" type="doc">
      <dgm:prSet loTypeId="urn:microsoft.com/office/officeart/2018/2/layout/IconCircleList" loCatId="icon" qsTypeId="urn:microsoft.com/office/officeart/2005/8/quickstyle/simple1" qsCatId="simple" csTypeId="urn:microsoft.com/office/officeart/2018/5/colors/Iconchunking_coloredtext_accent3_2" csCatId="accent3" phldr="1"/>
      <dgm:spPr/>
      <dgm:t>
        <a:bodyPr/>
        <a:lstStyle/>
        <a:p>
          <a:endParaRPr lang="en-US"/>
        </a:p>
      </dgm:t>
    </dgm:pt>
    <dgm:pt modelId="{9EFDA242-BCD5-4524-981B-99CF4852A1AF}">
      <dgm:prSet/>
      <dgm:spPr/>
      <dgm:t>
        <a:bodyPr/>
        <a:lstStyle/>
        <a:p>
          <a:r>
            <a:rPr lang="en-AU" dirty="0">
              <a:solidFill>
                <a:schemeClr val="tx1"/>
              </a:solidFill>
              <a:latin typeface="Century Gothic" panose="020B0502020202020204" pitchFamily="34" charset="0"/>
            </a:rPr>
            <a:t>Free &amp; easy access</a:t>
          </a:r>
          <a:endParaRPr lang="en-US" dirty="0">
            <a:solidFill>
              <a:schemeClr val="tx1"/>
            </a:solidFill>
            <a:latin typeface="Century Gothic" panose="020B0502020202020204" pitchFamily="34" charset="0"/>
          </a:endParaRPr>
        </a:p>
      </dgm:t>
    </dgm:pt>
    <dgm:pt modelId="{41D460B7-2AB5-47BA-8BC7-9ED31FC1C853}" type="parTrans" cxnId="{3F9EFF91-6DA9-4044-86A2-338755F446E3}">
      <dgm:prSet/>
      <dgm:spPr/>
      <dgm:t>
        <a:bodyPr/>
        <a:lstStyle/>
        <a:p>
          <a:endParaRPr lang="en-US"/>
        </a:p>
      </dgm:t>
    </dgm:pt>
    <dgm:pt modelId="{6CAD0F4B-2E4A-4ECA-8F3F-68714233668A}" type="sibTrans" cxnId="{3F9EFF91-6DA9-4044-86A2-338755F446E3}">
      <dgm:prSet/>
      <dgm:spPr/>
      <dgm:t>
        <a:bodyPr/>
        <a:lstStyle/>
        <a:p>
          <a:endParaRPr lang="en-US"/>
        </a:p>
      </dgm:t>
    </dgm:pt>
    <dgm:pt modelId="{DC9955DE-47FC-4AA9-B839-327799554B61}">
      <dgm:prSet/>
      <dgm:spPr/>
      <dgm:t>
        <a:bodyPr/>
        <a:lstStyle/>
        <a:p>
          <a:r>
            <a:rPr lang="en-AU" dirty="0">
              <a:solidFill>
                <a:schemeClr val="tx1"/>
              </a:solidFill>
              <a:latin typeface="Century Gothic" panose="020B0502020202020204" pitchFamily="34" charset="0"/>
            </a:rPr>
            <a:t>Tell your story, your way</a:t>
          </a:r>
          <a:endParaRPr lang="en-US" dirty="0">
            <a:solidFill>
              <a:schemeClr val="tx1"/>
            </a:solidFill>
            <a:latin typeface="Century Gothic" panose="020B0502020202020204" pitchFamily="34" charset="0"/>
          </a:endParaRPr>
        </a:p>
      </dgm:t>
    </dgm:pt>
    <dgm:pt modelId="{6B160D31-9205-4E3C-BF88-C91F3B25CDCF}" type="parTrans" cxnId="{508FAE48-2688-4E59-B005-F23177AA6E72}">
      <dgm:prSet/>
      <dgm:spPr/>
      <dgm:t>
        <a:bodyPr/>
        <a:lstStyle/>
        <a:p>
          <a:endParaRPr lang="en-US"/>
        </a:p>
      </dgm:t>
    </dgm:pt>
    <dgm:pt modelId="{398A559C-893C-454E-B32D-64D8BABFB01E}" type="sibTrans" cxnId="{508FAE48-2688-4E59-B005-F23177AA6E72}">
      <dgm:prSet/>
      <dgm:spPr/>
      <dgm:t>
        <a:bodyPr/>
        <a:lstStyle/>
        <a:p>
          <a:endParaRPr lang="en-US"/>
        </a:p>
      </dgm:t>
    </dgm:pt>
    <dgm:pt modelId="{835237DD-8C5A-4A0C-A2D2-8AE59ECA7B56}">
      <dgm:prSet/>
      <dgm:spPr/>
      <dgm:t>
        <a:bodyPr/>
        <a:lstStyle/>
        <a:p>
          <a:r>
            <a:rPr lang="en-AU" dirty="0">
              <a:solidFill>
                <a:schemeClr val="tx1"/>
              </a:solidFill>
              <a:latin typeface="Century Gothic" panose="020B0502020202020204" pitchFamily="34" charset="0"/>
            </a:rPr>
            <a:t>Reach many people</a:t>
          </a:r>
          <a:endParaRPr lang="en-US" dirty="0">
            <a:solidFill>
              <a:schemeClr val="tx1"/>
            </a:solidFill>
            <a:latin typeface="Century Gothic" panose="020B0502020202020204" pitchFamily="34" charset="0"/>
          </a:endParaRPr>
        </a:p>
      </dgm:t>
    </dgm:pt>
    <dgm:pt modelId="{4514529B-AC64-41FE-9AD6-FF584E235315}" type="parTrans" cxnId="{D81723EB-4130-413E-8AAA-B259EC30A69F}">
      <dgm:prSet/>
      <dgm:spPr/>
      <dgm:t>
        <a:bodyPr/>
        <a:lstStyle/>
        <a:p>
          <a:endParaRPr lang="en-US"/>
        </a:p>
      </dgm:t>
    </dgm:pt>
    <dgm:pt modelId="{BE56E843-F565-4A70-88B0-35CA543C362B}" type="sibTrans" cxnId="{D81723EB-4130-413E-8AAA-B259EC30A69F}">
      <dgm:prSet/>
      <dgm:spPr/>
      <dgm:t>
        <a:bodyPr/>
        <a:lstStyle/>
        <a:p>
          <a:endParaRPr lang="en-US"/>
        </a:p>
      </dgm:t>
    </dgm:pt>
    <dgm:pt modelId="{3B075EF0-5E9A-47FA-B746-16A1B0937CC7}">
      <dgm:prSet/>
      <dgm:spPr/>
      <dgm:t>
        <a:bodyPr/>
        <a:lstStyle/>
        <a:p>
          <a:r>
            <a:rPr lang="en-AU" dirty="0">
              <a:solidFill>
                <a:schemeClr val="tx1"/>
              </a:solidFill>
              <a:latin typeface="Century Gothic" panose="020B0502020202020204" pitchFamily="34" charset="0"/>
            </a:rPr>
            <a:t>Connection with others</a:t>
          </a:r>
          <a:endParaRPr lang="en-US" dirty="0">
            <a:solidFill>
              <a:schemeClr val="tx1"/>
            </a:solidFill>
            <a:latin typeface="Century Gothic" panose="020B0502020202020204" pitchFamily="34" charset="0"/>
          </a:endParaRPr>
        </a:p>
      </dgm:t>
    </dgm:pt>
    <dgm:pt modelId="{318BA85C-2DAF-4479-89CF-86F6C269F827}" type="parTrans" cxnId="{8950FC29-62AF-4D7A-9A97-A858B1DE1F51}">
      <dgm:prSet/>
      <dgm:spPr/>
      <dgm:t>
        <a:bodyPr/>
        <a:lstStyle/>
        <a:p>
          <a:endParaRPr lang="en-US"/>
        </a:p>
      </dgm:t>
    </dgm:pt>
    <dgm:pt modelId="{D7D66CD7-C008-4EFF-BC43-30F2EEDA9532}" type="sibTrans" cxnId="{8950FC29-62AF-4D7A-9A97-A858B1DE1F51}">
      <dgm:prSet/>
      <dgm:spPr/>
      <dgm:t>
        <a:bodyPr/>
        <a:lstStyle/>
        <a:p>
          <a:endParaRPr lang="en-US"/>
        </a:p>
      </dgm:t>
    </dgm:pt>
    <dgm:pt modelId="{8A98DE2B-EBBE-4282-8640-CA1D59EF755E}">
      <dgm:prSet/>
      <dgm:spPr/>
      <dgm:t>
        <a:bodyPr/>
        <a:lstStyle/>
        <a:p>
          <a:r>
            <a:rPr lang="en-AU" dirty="0">
              <a:solidFill>
                <a:schemeClr val="tx1"/>
              </a:solidFill>
              <a:latin typeface="Century Gothic" panose="020B0502020202020204" pitchFamily="34" charset="0"/>
            </a:rPr>
            <a:t>Stand up for your rights</a:t>
          </a:r>
          <a:endParaRPr lang="en-US" dirty="0">
            <a:solidFill>
              <a:schemeClr val="tx1"/>
            </a:solidFill>
            <a:latin typeface="Century Gothic" panose="020B0502020202020204" pitchFamily="34" charset="0"/>
          </a:endParaRPr>
        </a:p>
      </dgm:t>
    </dgm:pt>
    <dgm:pt modelId="{3A69A05E-CA4E-40D0-AE10-BADD54C12FA6}" type="parTrans" cxnId="{8480DB9B-2E56-4243-A22E-83BFC98E1FE0}">
      <dgm:prSet/>
      <dgm:spPr/>
      <dgm:t>
        <a:bodyPr/>
        <a:lstStyle/>
        <a:p>
          <a:endParaRPr lang="en-US"/>
        </a:p>
      </dgm:t>
    </dgm:pt>
    <dgm:pt modelId="{62B721E4-841B-4016-B8BE-C376CE46054D}" type="sibTrans" cxnId="{8480DB9B-2E56-4243-A22E-83BFC98E1FE0}">
      <dgm:prSet/>
      <dgm:spPr/>
      <dgm:t>
        <a:bodyPr/>
        <a:lstStyle/>
        <a:p>
          <a:endParaRPr lang="en-US"/>
        </a:p>
      </dgm:t>
    </dgm:pt>
    <dgm:pt modelId="{6921BBCD-1A02-4DA8-86E8-A73572600473}">
      <dgm:prSet/>
      <dgm:spPr/>
      <dgm:t>
        <a:bodyPr/>
        <a:lstStyle/>
        <a:p>
          <a:r>
            <a:rPr lang="en-AU">
              <a:solidFill>
                <a:schemeClr val="tx1"/>
              </a:solidFill>
              <a:latin typeface="Century Gothic" panose="020B0502020202020204" pitchFamily="34" charset="0"/>
            </a:rPr>
            <a:t>Two-way conversation</a:t>
          </a:r>
          <a:endParaRPr lang="en-US" dirty="0">
            <a:solidFill>
              <a:schemeClr val="tx1"/>
            </a:solidFill>
            <a:latin typeface="Century Gothic" panose="020B0502020202020204" pitchFamily="34" charset="0"/>
          </a:endParaRPr>
        </a:p>
      </dgm:t>
    </dgm:pt>
    <dgm:pt modelId="{1B09B267-43AA-4D3A-BC1E-C44F8EABB69D}" type="parTrans" cxnId="{528DE159-205A-4DE2-AF52-C73F890C784A}">
      <dgm:prSet/>
      <dgm:spPr/>
      <dgm:t>
        <a:bodyPr/>
        <a:lstStyle/>
        <a:p>
          <a:endParaRPr lang="en-US"/>
        </a:p>
      </dgm:t>
    </dgm:pt>
    <dgm:pt modelId="{AB1F08D0-29DD-4AD5-B89F-3F3587370862}" type="sibTrans" cxnId="{528DE159-205A-4DE2-AF52-C73F890C784A}">
      <dgm:prSet/>
      <dgm:spPr/>
      <dgm:t>
        <a:bodyPr/>
        <a:lstStyle/>
        <a:p>
          <a:endParaRPr lang="en-US"/>
        </a:p>
      </dgm:t>
    </dgm:pt>
    <dgm:pt modelId="{46A27354-0DCE-4577-A561-D813A5F8136F}">
      <dgm:prSet/>
      <dgm:spPr/>
      <dgm:t>
        <a:bodyPr/>
        <a:lstStyle/>
        <a:p>
          <a:r>
            <a:rPr lang="en-AU" dirty="0">
              <a:solidFill>
                <a:schemeClr val="tx1"/>
              </a:solidFill>
              <a:latin typeface="Century Gothic" panose="020B0502020202020204" pitchFamily="34" charset="0"/>
            </a:rPr>
            <a:t>Challenge stereotypes</a:t>
          </a:r>
          <a:endParaRPr lang="en-US" dirty="0">
            <a:solidFill>
              <a:schemeClr val="tx1"/>
            </a:solidFill>
            <a:latin typeface="Century Gothic" panose="020B0502020202020204" pitchFamily="34" charset="0"/>
          </a:endParaRPr>
        </a:p>
      </dgm:t>
    </dgm:pt>
    <dgm:pt modelId="{3451192B-2C5B-49C3-87EC-D9D89AB1D45F}" type="parTrans" cxnId="{EFAD5CC3-D12A-48FB-88E9-40B5467FD38F}">
      <dgm:prSet/>
      <dgm:spPr/>
      <dgm:t>
        <a:bodyPr/>
        <a:lstStyle/>
        <a:p>
          <a:endParaRPr lang="en-US"/>
        </a:p>
      </dgm:t>
    </dgm:pt>
    <dgm:pt modelId="{4A9ADF6F-BD2D-46B1-B356-5A8DFD6347D4}" type="sibTrans" cxnId="{EFAD5CC3-D12A-48FB-88E9-40B5467FD38F}">
      <dgm:prSet/>
      <dgm:spPr/>
      <dgm:t>
        <a:bodyPr/>
        <a:lstStyle/>
        <a:p>
          <a:endParaRPr lang="en-US"/>
        </a:p>
      </dgm:t>
    </dgm:pt>
    <dgm:pt modelId="{7207C14C-FA2F-426D-AD9A-1DED1F080112}" type="pres">
      <dgm:prSet presAssocID="{AE3D86C6-0C11-46B0-8593-3F04A2BD8251}" presName="root" presStyleCnt="0">
        <dgm:presLayoutVars>
          <dgm:dir/>
          <dgm:resizeHandles val="exact"/>
        </dgm:presLayoutVars>
      </dgm:prSet>
      <dgm:spPr/>
    </dgm:pt>
    <dgm:pt modelId="{0FD0D25A-72E7-4A04-814A-1E05518942FE}" type="pres">
      <dgm:prSet presAssocID="{AE3D86C6-0C11-46B0-8593-3F04A2BD8251}" presName="container" presStyleCnt="0">
        <dgm:presLayoutVars>
          <dgm:dir/>
          <dgm:resizeHandles val="exact"/>
        </dgm:presLayoutVars>
      </dgm:prSet>
      <dgm:spPr/>
    </dgm:pt>
    <dgm:pt modelId="{EB0C0888-7675-46B4-B093-EE0A183F1AD1}" type="pres">
      <dgm:prSet presAssocID="{9EFDA242-BCD5-4524-981B-99CF4852A1AF}" presName="compNode" presStyleCnt="0"/>
      <dgm:spPr/>
    </dgm:pt>
    <dgm:pt modelId="{8320CD6F-B1AE-4C75-893E-D8C6D3784201}" type="pres">
      <dgm:prSet presAssocID="{9EFDA242-BCD5-4524-981B-99CF4852A1AF}" presName="iconBgRect" presStyleLbl="bgShp" presStyleIdx="0" presStyleCnt="7"/>
      <dgm:spPr>
        <a:solidFill>
          <a:srgbClr val="7030A0"/>
        </a:solidFill>
      </dgm:spPr>
    </dgm:pt>
    <dgm:pt modelId="{CBFCF20B-E015-4B75-9597-48BF7DEA3BDA}" type="pres">
      <dgm:prSet presAssocID="{9EFDA242-BCD5-4524-981B-99CF4852A1AF}"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AE415550-0D6E-4DA5-90CC-61BA517277FA}" type="pres">
      <dgm:prSet presAssocID="{9EFDA242-BCD5-4524-981B-99CF4852A1AF}" presName="spaceRect" presStyleCnt="0"/>
      <dgm:spPr/>
    </dgm:pt>
    <dgm:pt modelId="{F29ACB80-7A0E-459D-AA0D-E5694554933D}" type="pres">
      <dgm:prSet presAssocID="{9EFDA242-BCD5-4524-981B-99CF4852A1AF}" presName="textRect" presStyleLbl="revTx" presStyleIdx="0" presStyleCnt="7">
        <dgm:presLayoutVars>
          <dgm:chMax val="1"/>
          <dgm:chPref val="1"/>
        </dgm:presLayoutVars>
      </dgm:prSet>
      <dgm:spPr/>
    </dgm:pt>
    <dgm:pt modelId="{F51B886C-90C8-47B3-8594-7CCF70B31391}" type="pres">
      <dgm:prSet presAssocID="{6CAD0F4B-2E4A-4ECA-8F3F-68714233668A}" presName="sibTrans" presStyleLbl="sibTrans2D1" presStyleIdx="0" presStyleCnt="0"/>
      <dgm:spPr/>
    </dgm:pt>
    <dgm:pt modelId="{0E06C3D1-858E-4C79-A2F2-2D860270AD40}" type="pres">
      <dgm:prSet presAssocID="{DC9955DE-47FC-4AA9-B839-327799554B61}" presName="compNode" presStyleCnt="0"/>
      <dgm:spPr/>
    </dgm:pt>
    <dgm:pt modelId="{6C641703-C16E-4984-BA50-7A5FDEFD83DF}" type="pres">
      <dgm:prSet presAssocID="{DC9955DE-47FC-4AA9-B839-327799554B61}" presName="iconBgRect" presStyleLbl="bgShp" presStyleIdx="1" presStyleCnt="7"/>
      <dgm:spPr>
        <a:solidFill>
          <a:srgbClr val="7030A0"/>
        </a:solidFill>
      </dgm:spPr>
    </dgm:pt>
    <dgm:pt modelId="{A39A3433-A9CE-4788-8471-9F5571032F95}" type="pres">
      <dgm:prSet presAssocID="{DC9955DE-47FC-4AA9-B839-327799554B61}" presName="iconRect" presStyleLbl="node1" presStyleIdx="1" presStyleCnt="7" custScaleX="121469" custScaleY="121469" custLinFactNeighborX="0" custLinFactNeighborY="-468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orytelling with solid fill"/>
        </a:ext>
      </dgm:extLst>
    </dgm:pt>
    <dgm:pt modelId="{B5771CFC-A5BD-46DC-AD41-420737A211FC}" type="pres">
      <dgm:prSet presAssocID="{DC9955DE-47FC-4AA9-B839-327799554B61}" presName="spaceRect" presStyleCnt="0"/>
      <dgm:spPr/>
    </dgm:pt>
    <dgm:pt modelId="{8654B2FD-C392-4B87-82C4-6CFE3EA772D9}" type="pres">
      <dgm:prSet presAssocID="{DC9955DE-47FC-4AA9-B839-327799554B61}" presName="textRect" presStyleLbl="revTx" presStyleIdx="1" presStyleCnt="7">
        <dgm:presLayoutVars>
          <dgm:chMax val="1"/>
          <dgm:chPref val="1"/>
        </dgm:presLayoutVars>
      </dgm:prSet>
      <dgm:spPr/>
    </dgm:pt>
    <dgm:pt modelId="{59DFD624-E5AA-415E-B3F6-8DECA933D471}" type="pres">
      <dgm:prSet presAssocID="{398A559C-893C-454E-B32D-64D8BABFB01E}" presName="sibTrans" presStyleLbl="sibTrans2D1" presStyleIdx="0" presStyleCnt="0"/>
      <dgm:spPr/>
    </dgm:pt>
    <dgm:pt modelId="{94A38FAE-2F7B-421C-9026-1FFDF1F1CC16}" type="pres">
      <dgm:prSet presAssocID="{835237DD-8C5A-4A0C-A2D2-8AE59ECA7B56}" presName="compNode" presStyleCnt="0"/>
      <dgm:spPr/>
    </dgm:pt>
    <dgm:pt modelId="{37842A6E-6838-41C6-BDA4-3B0D5AE372D7}" type="pres">
      <dgm:prSet presAssocID="{835237DD-8C5A-4A0C-A2D2-8AE59ECA7B56}" presName="iconBgRect" presStyleLbl="bgShp" presStyleIdx="2" presStyleCnt="7"/>
      <dgm:spPr>
        <a:solidFill>
          <a:srgbClr val="7030A0"/>
        </a:solidFill>
      </dgm:spPr>
    </dgm:pt>
    <dgm:pt modelId="{6D081447-B286-4B91-BA30-7E0D216A0077}" type="pres">
      <dgm:prSet presAssocID="{835237DD-8C5A-4A0C-A2D2-8AE59ECA7B56}" presName="iconRect" presStyleLbl="node1" presStyleIdx="2" presStyleCnt="7" custScaleX="143200" custScaleY="13623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arth globe: Asia and Australia with solid fill"/>
        </a:ext>
      </dgm:extLst>
    </dgm:pt>
    <dgm:pt modelId="{2368C092-875F-4FEF-A8DD-5CDFA031791D}" type="pres">
      <dgm:prSet presAssocID="{835237DD-8C5A-4A0C-A2D2-8AE59ECA7B56}" presName="spaceRect" presStyleCnt="0"/>
      <dgm:spPr/>
    </dgm:pt>
    <dgm:pt modelId="{49005716-EC9B-4FAA-AD8A-E014448DEA09}" type="pres">
      <dgm:prSet presAssocID="{835237DD-8C5A-4A0C-A2D2-8AE59ECA7B56}" presName="textRect" presStyleLbl="revTx" presStyleIdx="2" presStyleCnt="7">
        <dgm:presLayoutVars>
          <dgm:chMax val="1"/>
          <dgm:chPref val="1"/>
        </dgm:presLayoutVars>
      </dgm:prSet>
      <dgm:spPr/>
    </dgm:pt>
    <dgm:pt modelId="{ED3F29D8-45DB-443A-8F3F-3DC2270B2789}" type="pres">
      <dgm:prSet presAssocID="{BE56E843-F565-4A70-88B0-35CA543C362B}" presName="sibTrans" presStyleLbl="sibTrans2D1" presStyleIdx="0" presStyleCnt="0"/>
      <dgm:spPr/>
    </dgm:pt>
    <dgm:pt modelId="{AB129C85-B00F-477B-9D61-72FCBE86B26D}" type="pres">
      <dgm:prSet presAssocID="{3B075EF0-5E9A-47FA-B746-16A1B0937CC7}" presName="compNode" presStyleCnt="0"/>
      <dgm:spPr/>
    </dgm:pt>
    <dgm:pt modelId="{B2C10362-CEEF-4EEA-9BD2-A0833C9DB33F}" type="pres">
      <dgm:prSet presAssocID="{3B075EF0-5E9A-47FA-B746-16A1B0937CC7}" presName="iconBgRect" presStyleLbl="bgShp" presStyleIdx="3" presStyleCnt="7"/>
      <dgm:spPr>
        <a:solidFill>
          <a:srgbClr val="7030A0"/>
        </a:solidFill>
      </dgm:spPr>
    </dgm:pt>
    <dgm:pt modelId="{FAEBB087-F223-451B-BDF5-8AEDCB17DEB0}" type="pres">
      <dgm:prSet presAssocID="{3B075EF0-5E9A-47FA-B746-16A1B0937CC7}" presName="iconRect" presStyleLbl="node1" presStyleIdx="3" presStyleCnt="7" custScaleX="151450" custScaleY="151450" custLinFactNeighborY="-468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ycle with people with solid fill"/>
        </a:ext>
      </dgm:extLst>
    </dgm:pt>
    <dgm:pt modelId="{34901EF7-8ACD-480B-AE7F-873E013D911F}" type="pres">
      <dgm:prSet presAssocID="{3B075EF0-5E9A-47FA-B746-16A1B0937CC7}" presName="spaceRect" presStyleCnt="0"/>
      <dgm:spPr/>
    </dgm:pt>
    <dgm:pt modelId="{2A64540E-28F5-43E1-8261-E312EEFD40C0}" type="pres">
      <dgm:prSet presAssocID="{3B075EF0-5E9A-47FA-B746-16A1B0937CC7}" presName="textRect" presStyleLbl="revTx" presStyleIdx="3" presStyleCnt="7">
        <dgm:presLayoutVars>
          <dgm:chMax val="1"/>
          <dgm:chPref val="1"/>
        </dgm:presLayoutVars>
      </dgm:prSet>
      <dgm:spPr/>
    </dgm:pt>
    <dgm:pt modelId="{0CC19340-E594-42B1-8C42-FE85BBB8BB00}" type="pres">
      <dgm:prSet presAssocID="{D7D66CD7-C008-4EFF-BC43-30F2EEDA9532}" presName="sibTrans" presStyleLbl="sibTrans2D1" presStyleIdx="0" presStyleCnt="0"/>
      <dgm:spPr/>
    </dgm:pt>
    <dgm:pt modelId="{1A7A6EB1-ED18-40B8-82E9-EA8EACC28061}" type="pres">
      <dgm:prSet presAssocID="{8A98DE2B-EBBE-4282-8640-CA1D59EF755E}" presName="compNode" presStyleCnt="0"/>
      <dgm:spPr/>
    </dgm:pt>
    <dgm:pt modelId="{8C1E7FD1-57C2-437A-90B8-13E9D970B1A0}" type="pres">
      <dgm:prSet presAssocID="{8A98DE2B-EBBE-4282-8640-CA1D59EF755E}" presName="iconBgRect" presStyleLbl="bgShp" presStyleIdx="4" presStyleCnt="7"/>
      <dgm:spPr>
        <a:solidFill>
          <a:srgbClr val="7030A0"/>
        </a:solidFill>
      </dgm:spPr>
    </dgm:pt>
    <dgm:pt modelId="{E4A285CF-D3C1-42C1-A36B-36B2664DE3B8}" type="pres">
      <dgm:prSet presAssocID="{8A98DE2B-EBBE-4282-8640-CA1D59EF755E}" presName="iconRect" presStyleLbl="node1" presStyleIdx="4" presStyleCnt="7" custScaleX="137665" custScaleY="137665" custLinFactNeighborY="-702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Megaphone with solid fill"/>
        </a:ext>
      </dgm:extLst>
    </dgm:pt>
    <dgm:pt modelId="{0947F22A-4257-4DD9-97A9-7C6E8084351E}" type="pres">
      <dgm:prSet presAssocID="{8A98DE2B-EBBE-4282-8640-CA1D59EF755E}" presName="spaceRect" presStyleCnt="0"/>
      <dgm:spPr/>
    </dgm:pt>
    <dgm:pt modelId="{D1144549-4349-45A5-8155-CE16D62A3DC5}" type="pres">
      <dgm:prSet presAssocID="{8A98DE2B-EBBE-4282-8640-CA1D59EF755E}" presName="textRect" presStyleLbl="revTx" presStyleIdx="4" presStyleCnt="7">
        <dgm:presLayoutVars>
          <dgm:chMax val="1"/>
          <dgm:chPref val="1"/>
        </dgm:presLayoutVars>
      </dgm:prSet>
      <dgm:spPr/>
    </dgm:pt>
    <dgm:pt modelId="{D01CD266-8FA3-44AD-8CEF-749B2A207394}" type="pres">
      <dgm:prSet presAssocID="{62B721E4-841B-4016-B8BE-C376CE46054D}" presName="sibTrans" presStyleLbl="sibTrans2D1" presStyleIdx="0" presStyleCnt="0"/>
      <dgm:spPr/>
    </dgm:pt>
    <dgm:pt modelId="{28D64AF3-4630-45A9-9284-1C22AF4A9BE1}" type="pres">
      <dgm:prSet presAssocID="{6921BBCD-1A02-4DA8-86E8-A73572600473}" presName="compNode" presStyleCnt="0"/>
      <dgm:spPr/>
    </dgm:pt>
    <dgm:pt modelId="{8DC2D9A0-6D72-4327-93BE-024499878887}" type="pres">
      <dgm:prSet presAssocID="{6921BBCD-1A02-4DA8-86E8-A73572600473}" presName="iconBgRect" presStyleLbl="bgShp" presStyleIdx="5" presStyleCnt="7"/>
      <dgm:spPr>
        <a:solidFill>
          <a:srgbClr val="7030A0"/>
        </a:solidFill>
      </dgm:spPr>
    </dgm:pt>
    <dgm:pt modelId="{F51D92E9-A999-46B7-A1D1-502FEC45DBE4}" type="pres">
      <dgm:prSet presAssocID="{6921BBCD-1A02-4DA8-86E8-A7357260047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t"/>
        </a:ext>
      </dgm:extLst>
    </dgm:pt>
    <dgm:pt modelId="{FCFA6119-2F29-4450-9FB6-0AA45C044E21}" type="pres">
      <dgm:prSet presAssocID="{6921BBCD-1A02-4DA8-86E8-A73572600473}" presName="spaceRect" presStyleCnt="0"/>
      <dgm:spPr/>
    </dgm:pt>
    <dgm:pt modelId="{5F8860A0-CF63-47A0-98FF-E9D8EE5AB177}" type="pres">
      <dgm:prSet presAssocID="{6921BBCD-1A02-4DA8-86E8-A73572600473}" presName="textRect" presStyleLbl="revTx" presStyleIdx="5" presStyleCnt="7">
        <dgm:presLayoutVars>
          <dgm:chMax val="1"/>
          <dgm:chPref val="1"/>
        </dgm:presLayoutVars>
      </dgm:prSet>
      <dgm:spPr/>
    </dgm:pt>
    <dgm:pt modelId="{D079A960-45BB-4910-B2D8-5A7012C1BFE4}" type="pres">
      <dgm:prSet presAssocID="{AB1F08D0-29DD-4AD5-B89F-3F3587370862}" presName="sibTrans" presStyleLbl="sibTrans2D1" presStyleIdx="0" presStyleCnt="0"/>
      <dgm:spPr/>
    </dgm:pt>
    <dgm:pt modelId="{CF13530B-44D9-4BF6-8FEF-595760DED2D0}" type="pres">
      <dgm:prSet presAssocID="{46A27354-0DCE-4577-A561-D813A5F8136F}" presName="compNode" presStyleCnt="0"/>
      <dgm:spPr/>
    </dgm:pt>
    <dgm:pt modelId="{820E4FE5-CD04-488A-9836-F8CA1B961EAD}" type="pres">
      <dgm:prSet presAssocID="{46A27354-0DCE-4577-A561-D813A5F8136F}" presName="iconBgRect" presStyleLbl="bgShp" presStyleIdx="6" presStyleCnt="7"/>
      <dgm:spPr>
        <a:solidFill>
          <a:srgbClr val="7030A0"/>
        </a:solidFill>
      </dgm:spPr>
    </dgm:pt>
    <dgm:pt modelId="{A4CF510E-6615-4D7B-BFA9-D68AD386BB96}" type="pres">
      <dgm:prSet presAssocID="{46A27354-0DCE-4577-A561-D813A5F8136F}" presName="iconRect" presStyleLbl="node1" presStyleIdx="6" presStyleCnt="7" custScaleX="138020" custScaleY="13802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0C668BA7-393C-4960-A6F4-F642C75E5CA6}" type="pres">
      <dgm:prSet presAssocID="{46A27354-0DCE-4577-A561-D813A5F8136F}" presName="spaceRect" presStyleCnt="0"/>
      <dgm:spPr/>
    </dgm:pt>
    <dgm:pt modelId="{86D6261F-069E-4CD0-8A76-1CA6FCECDACE}" type="pres">
      <dgm:prSet presAssocID="{46A27354-0DCE-4577-A561-D813A5F8136F}" presName="textRect" presStyleLbl="revTx" presStyleIdx="6" presStyleCnt="7">
        <dgm:presLayoutVars>
          <dgm:chMax val="1"/>
          <dgm:chPref val="1"/>
        </dgm:presLayoutVars>
      </dgm:prSet>
      <dgm:spPr/>
    </dgm:pt>
  </dgm:ptLst>
  <dgm:cxnLst>
    <dgm:cxn modelId="{FDA2760B-726D-405A-A65C-C877F8E3C5FC}" type="presOf" srcId="{BE56E843-F565-4A70-88B0-35CA543C362B}" destId="{ED3F29D8-45DB-443A-8F3F-3DC2270B2789}" srcOrd="0" destOrd="0" presId="urn:microsoft.com/office/officeart/2018/2/layout/IconCircleList"/>
    <dgm:cxn modelId="{9F72DE0B-BD81-4EB9-82C3-9DCCEE83A63A}" type="presOf" srcId="{398A559C-893C-454E-B32D-64D8BABFB01E}" destId="{59DFD624-E5AA-415E-B3F6-8DECA933D471}" srcOrd="0" destOrd="0" presId="urn:microsoft.com/office/officeart/2018/2/layout/IconCircleList"/>
    <dgm:cxn modelId="{DE7F1A0E-E899-4552-8A34-933DCB9CE6A5}" type="presOf" srcId="{62B721E4-841B-4016-B8BE-C376CE46054D}" destId="{D01CD266-8FA3-44AD-8CEF-749B2A207394}" srcOrd="0" destOrd="0" presId="urn:microsoft.com/office/officeart/2018/2/layout/IconCircleList"/>
    <dgm:cxn modelId="{04DCE113-9B1E-4CC9-8084-6BDFA0087337}" type="presOf" srcId="{D7D66CD7-C008-4EFF-BC43-30F2EEDA9532}" destId="{0CC19340-E594-42B1-8C42-FE85BBB8BB00}" srcOrd="0" destOrd="0" presId="urn:microsoft.com/office/officeart/2018/2/layout/IconCircleList"/>
    <dgm:cxn modelId="{CEE2F01F-0A1B-4807-80D4-D01963AC077C}" type="presOf" srcId="{46A27354-0DCE-4577-A561-D813A5F8136F}" destId="{86D6261F-069E-4CD0-8A76-1CA6FCECDACE}" srcOrd="0" destOrd="0" presId="urn:microsoft.com/office/officeart/2018/2/layout/IconCircleList"/>
    <dgm:cxn modelId="{1D644F23-19A3-4587-B7AA-D19DF5D0A8EF}" type="presOf" srcId="{8A98DE2B-EBBE-4282-8640-CA1D59EF755E}" destId="{D1144549-4349-45A5-8155-CE16D62A3DC5}" srcOrd="0" destOrd="0" presId="urn:microsoft.com/office/officeart/2018/2/layout/IconCircleList"/>
    <dgm:cxn modelId="{8950FC29-62AF-4D7A-9A97-A858B1DE1F51}" srcId="{AE3D86C6-0C11-46B0-8593-3F04A2BD8251}" destId="{3B075EF0-5E9A-47FA-B746-16A1B0937CC7}" srcOrd="3" destOrd="0" parTransId="{318BA85C-2DAF-4479-89CF-86F6C269F827}" sibTransId="{D7D66CD7-C008-4EFF-BC43-30F2EEDA9532}"/>
    <dgm:cxn modelId="{508FAE48-2688-4E59-B005-F23177AA6E72}" srcId="{AE3D86C6-0C11-46B0-8593-3F04A2BD8251}" destId="{DC9955DE-47FC-4AA9-B839-327799554B61}" srcOrd="1" destOrd="0" parTransId="{6B160D31-9205-4E3C-BF88-C91F3B25CDCF}" sibTransId="{398A559C-893C-454E-B32D-64D8BABFB01E}"/>
    <dgm:cxn modelId="{5BAC0D49-75DA-4EC3-8EC2-66256B3265EC}" type="presOf" srcId="{835237DD-8C5A-4A0C-A2D2-8AE59ECA7B56}" destId="{49005716-EC9B-4FAA-AD8A-E014448DEA09}" srcOrd="0" destOrd="0" presId="urn:microsoft.com/office/officeart/2018/2/layout/IconCircleList"/>
    <dgm:cxn modelId="{528DE159-205A-4DE2-AF52-C73F890C784A}" srcId="{AE3D86C6-0C11-46B0-8593-3F04A2BD8251}" destId="{6921BBCD-1A02-4DA8-86E8-A73572600473}" srcOrd="5" destOrd="0" parTransId="{1B09B267-43AA-4D3A-BC1E-C44F8EABB69D}" sibTransId="{AB1F08D0-29DD-4AD5-B89F-3F3587370862}"/>
    <dgm:cxn modelId="{36C67C5A-5FAF-4795-9C9B-CCFC7E0B032D}" type="presOf" srcId="{DC9955DE-47FC-4AA9-B839-327799554B61}" destId="{8654B2FD-C392-4B87-82C4-6CFE3EA772D9}" srcOrd="0" destOrd="0" presId="urn:microsoft.com/office/officeart/2018/2/layout/IconCircleList"/>
    <dgm:cxn modelId="{3F9EFF91-6DA9-4044-86A2-338755F446E3}" srcId="{AE3D86C6-0C11-46B0-8593-3F04A2BD8251}" destId="{9EFDA242-BCD5-4524-981B-99CF4852A1AF}" srcOrd="0" destOrd="0" parTransId="{41D460B7-2AB5-47BA-8BC7-9ED31FC1C853}" sibTransId="{6CAD0F4B-2E4A-4ECA-8F3F-68714233668A}"/>
    <dgm:cxn modelId="{0310E392-5F2D-4E72-A04D-554887FAE397}" type="presOf" srcId="{3B075EF0-5E9A-47FA-B746-16A1B0937CC7}" destId="{2A64540E-28F5-43E1-8261-E312EEFD40C0}" srcOrd="0" destOrd="0" presId="urn:microsoft.com/office/officeart/2018/2/layout/IconCircleList"/>
    <dgm:cxn modelId="{8480DB9B-2E56-4243-A22E-83BFC98E1FE0}" srcId="{AE3D86C6-0C11-46B0-8593-3F04A2BD8251}" destId="{8A98DE2B-EBBE-4282-8640-CA1D59EF755E}" srcOrd="4" destOrd="0" parTransId="{3A69A05E-CA4E-40D0-AE10-BADD54C12FA6}" sibTransId="{62B721E4-841B-4016-B8BE-C376CE46054D}"/>
    <dgm:cxn modelId="{454D52B6-FE17-4792-A482-16910D68138B}" type="presOf" srcId="{6CAD0F4B-2E4A-4ECA-8F3F-68714233668A}" destId="{F51B886C-90C8-47B3-8594-7CCF70B31391}" srcOrd="0" destOrd="0" presId="urn:microsoft.com/office/officeart/2018/2/layout/IconCircleList"/>
    <dgm:cxn modelId="{743260B9-57C8-4ACB-BF77-85B5E77092BA}" type="presOf" srcId="{9EFDA242-BCD5-4524-981B-99CF4852A1AF}" destId="{F29ACB80-7A0E-459D-AA0D-E5694554933D}" srcOrd="0" destOrd="0" presId="urn:microsoft.com/office/officeart/2018/2/layout/IconCircleList"/>
    <dgm:cxn modelId="{5DB302BE-DCAC-4233-94B0-8A65BDAD419F}" type="presOf" srcId="{6921BBCD-1A02-4DA8-86E8-A73572600473}" destId="{5F8860A0-CF63-47A0-98FF-E9D8EE5AB177}" srcOrd="0" destOrd="0" presId="urn:microsoft.com/office/officeart/2018/2/layout/IconCircleList"/>
    <dgm:cxn modelId="{EFAD5CC3-D12A-48FB-88E9-40B5467FD38F}" srcId="{AE3D86C6-0C11-46B0-8593-3F04A2BD8251}" destId="{46A27354-0DCE-4577-A561-D813A5F8136F}" srcOrd="6" destOrd="0" parTransId="{3451192B-2C5B-49C3-87EC-D9D89AB1D45F}" sibTransId="{4A9ADF6F-BD2D-46B1-B356-5A8DFD6347D4}"/>
    <dgm:cxn modelId="{8B1218C8-AF40-4E1C-B5C9-044E212CDE8A}" type="presOf" srcId="{AE3D86C6-0C11-46B0-8593-3F04A2BD8251}" destId="{7207C14C-FA2F-426D-AD9A-1DED1F080112}" srcOrd="0" destOrd="0" presId="urn:microsoft.com/office/officeart/2018/2/layout/IconCircleList"/>
    <dgm:cxn modelId="{A30E87E0-3031-43B2-B9C9-1D97A6002A84}" type="presOf" srcId="{AB1F08D0-29DD-4AD5-B89F-3F3587370862}" destId="{D079A960-45BB-4910-B2D8-5A7012C1BFE4}" srcOrd="0" destOrd="0" presId="urn:microsoft.com/office/officeart/2018/2/layout/IconCircleList"/>
    <dgm:cxn modelId="{D81723EB-4130-413E-8AAA-B259EC30A69F}" srcId="{AE3D86C6-0C11-46B0-8593-3F04A2BD8251}" destId="{835237DD-8C5A-4A0C-A2D2-8AE59ECA7B56}" srcOrd="2" destOrd="0" parTransId="{4514529B-AC64-41FE-9AD6-FF584E235315}" sibTransId="{BE56E843-F565-4A70-88B0-35CA543C362B}"/>
    <dgm:cxn modelId="{15E36F01-3A4F-403F-82EA-BBC28058DA6A}" type="presParOf" srcId="{7207C14C-FA2F-426D-AD9A-1DED1F080112}" destId="{0FD0D25A-72E7-4A04-814A-1E05518942FE}" srcOrd="0" destOrd="0" presId="urn:microsoft.com/office/officeart/2018/2/layout/IconCircleList"/>
    <dgm:cxn modelId="{D540246E-5173-4142-90C3-82A583553F6B}" type="presParOf" srcId="{0FD0D25A-72E7-4A04-814A-1E05518942FE}" destId="{EB0C0888-7675-46B4-B093-EE0A183F1AD1}" srcOrd="0" destOrd="0" presId="urn:microsoft.com/office/officeart/2018/2/layout/IconCircleList"/>
    <dgm:cxn modelId="{C0F031AD-FA1C-400E-AF17-53D8B6947187}" type="presParOf" srcId="{EB0C0888-7675-46B4-B093-EE0A183F1AD1}" destId="{8320CD6F-B1AE-4C75-893E-D8C6D3784201}" srcOrd="0" destOrd="0" presId="urn:microsoft.com/office/officeart/2018/2/layout/IconCircleList"/>
    <dgm:cxn modelId="{8D05614C-70FB-4819-A2FE-A16ED9E7BCE9}" type="presParOf" srcId="{EB0C0888-7675-46B4-B093-EE0A183F1AD1}" destId="{CBFCF20B-E015-4B75-9597-48BF7DEA3BDA}" srcOrd="1" destOrd="0" presId="urn:microsoft.com/office/officeart/2018/2/layout/IconCircleList"/>
    <dgm:cxn modelId="{C145A744-E44E-4FD6-9B74-98D3FAF152B1}" type="presParOf" srcId="{EB0C0888-7675-46B4-B093-EE0A183F1AD1}" destId="{AE415550-0D6E-4DA5-90CC-61BA517277FA}" srcOrd="2" destOrd="0" presId="urn:microsoft.com/office/officeart/2018/2/layout/IconCircleList"/>
    <dgm:cxn modelId="{57E97A1A-27B6-4672-B81F-83658E3BC186}" type="presParOf" srcId="{EB0C0888-7675-46B4-B093-EE0A183F1AD1}" destId="{F29ACB80-7A0E-459D-AA0D-E5694554933D}" srcOrd="3" destOrd="0" presId="urn:microsoft.com/office/officeart/2018/2/layout/IconCircleList"/>
    <dgm:cxn modelId="{6CC44FFE-976D-41FE-92AC-4F093E486016}" type="presParOf" srcId="{0FD0D25A-72E7-4A04-814A-1E05518942FE}" destId="{F51B886C-90C8-47B3-8594-7CCF70B31391}" srcOrd="1" destOrd="0" presId="urn:microsoft.com/office/officeart/2018/2/layout/IconCircleList"/>
    <dgm:cxn modelId="{9969DFA0-409C-4D31-A2D2-AA145D2CA0AE}" type="presParOf" srcId="{0FD0D25A-72E7-4A04-814A-1E05518942FE}" destId="{0E06C3D1-858E-4C79-A2F2-2D860270AD40}" srcOrd="2" destOrd="0" presId="urn:microsoft.com/office/officeart/2018/2/layout/IconCircleList"/>
    <dgm:cxn modelId="{D06C99B1-6409-463B-AC0C-75045A9ACEF3}" type="presParOf" srcId="{0E06C3D1-858E-4C79-A2F2-2D860270AD40}" destId="{6C641703-C16E-4984-BA50-7A5FDEFD83DF}" srcOrd="0" destOrd="0" presId="urn:microsoft.com/office/officeart/2018/2/layout/IconCircleList"/>
    <dgm:cxn modelId="{EDE20E36-EFD7-44BE-8A6F-A67D36971888}" type="presParOf" srcId="{0E06C3D1-858E-4C79-A2F2-2D860270AD40}" destId="{A39A3433-A9CE-4788-8471-9F5571032F95}" srcOrd="1" destOrd="0" presId="urn:microsoft.com/office/officeart/2018/2/layout/IconCircleList"/>
    <dgm:cxn modelId="{245042C8-B3DD-4CC3-9C02-994299657970}" type="presParOf" srcId="{0E06C3D1-858E-4C79-A2F2-2D860270AD40}" destId="{B5771CFC-A5BD-46DC-AD41-420737A211FC}" srcOrd="2" destOrd="0" presId="urn:microsoft.com/office/officeart/2018/2/layout/IconCircleList"/>
    <dgm:cxn modelId="{9DA4B992-D314-4CC4-9181-24ACCBE84E57}" type="presParOf" srcId="{0E06C3D1-858E-4C79-A2F2-2D860270AD40}" destId="{8654B2FD-C392-4B87-82C4-6CFE3EA772D9}" srcOrd="3" destOrd="0" presId="urn:microsoft.com/office/officeart/2018/2/layout/IconCircleList"/>
    <dgm:cxn modelId="{BEF6C3FF-C4F3-43AD-BA68-8A9B135319C9}" type="presParOf" srcId="{0FD0D25A-72E7-4A04-814A-1E05518942FE}" destId="{59DFD624-E5AA-415E-B3F6-8DECA933D471}" srcOrd="3" destOrd="0" presId="urn:microsoft.com/office/officeart/2018/2/layout/IconCircleList"/>
    <dgm:cxn modelId="{DA087EF0-AF32-463C-8163-2C75004D4FC6}" type="presParOf" srcId="{0FD0D25A-72E7-4A04-814A-1E05518942FE}" destId="{94A38FAE-2F7B-421C-9026-1FFDF1F1CC16}" srcOrd="4" destOrd="0" presId="urn:microsoft.com/office/officeart/2018/2/layout/IconCircleList"/>
    <dgm:cxn modelId="{2AF7488C-2DFF-4A5E-BE3B-91DA504A53FA}" type="presParOf" srcId="{94A38FAE-2F7B-421C-9026-1FFDF1F1CC16}" destId="{37842A6E-6838-41C6-BDA4-3B0D5AE372D7}" srcOrd="0" destOrd="0" presId="urn:microsoft.com/office/officeart/2018/2/layout/IconCircleList"/>
    <dgm:cxn modelId="{9D26E79B-E97B-4579-8498-C5FA7189F539}" type="presParOf" srcId="{94A38FAE-2F7B-421C-9026-1FFDF1F1CC16}" destId="{6D081447-B286-4B91-BA30-7E0D216A0077}" srcOrd="1" destOrd="0" presId="urn:microsoft.com/office/officeart/2018/2/layout/IconCircleList"/>
    <dgm:cxn modelId="{34A23733-9587-47D1-8DE1-260A2C6C26C6}" type="presParOf" srcId="{94A38FAE-2F7B-421C-9026-1FFDF1F1CC16}" destId="{2368C092-875F-4FEF-A8DD-5CDFA031791D}" srcOrd="2" destOrd="0" presId="urn:microsoft.com/office/officeart/2018/2/layout/IconCircleList"/>
    <dgm:cxn modelId="{F7BBF381-A6F8-4F65-BE96-C5E38F311776}" type="presParOf" srcId="{94A38FAE-2F7B-421C-9026-1FFDF1F1CC16}" destId="{49005716-EC9B-4FAA-AD8A-E014448DEA09}" srcOrd="3" destOrd="0" presId="urn:microsoft.com/office/officeart/2018/2/layout/IconCircleList"/>
    <dgm:cxn modelId="{88BD31D0-BE4E-4EBE-A711-32D2D72025AA}" type="presParOf" srcId="{0FD0D25A-72E7-4A04-814A-1E05518942FE}" destId="{ED3F29D8-45DB-443A-8F3F-3DC2270B2789}" srcOrd="5" destOrd="0" presId="urn:microsoft.com/office/officeart/2018/2/layout/IconCircleList"/>
    <dgm:cxn modelId="{7A5E6A3C-691D-4CCC-A174-755196E58308}" type="presParOf" srcId="{0FD0D25A-72E7-4A04-814A-1E05518942FE}" destId="{AB129C85-B00F-477B-9D61-72FCBE86B26D}" srcOrd="6" destOrd="0" presId="urn:microsoft.com/office/officeart/2018/2/layout/IconCircleList"/>
    <dgm:cxn modelId="{9C25ED79-C4A2-446B-ACC7-F5CA95340154}" type="presParOf" srcId="{AB129C85-B00F-477B-9D61-72FCBE86B26D}" destId="{B2C10362-CEEF-4EEA-9BD2-A0833C9DB33F}" srcOrd="0" destOrd="0" presId="urn:microsoft.com/office/officeart/2018/2/layout/IconCircleList"/>
    <dgm:cxn modelId="{ABBB90C7-A6A3-4F7F-8BA1-34B0C25179BB}" type="presParOf" srcId="{AB129C85-B00F-477B-9D61-72FCBE86B26D}" destId="{FAEBB087-F223-451B-BDF5-8AEDCB17DEB0}" srcOrd="1" destOrd="0" presId="urn:microsoft.com/office/officeart/2018/2/layout/IconCircleList"/>
    <dgm:cxn modelId="{B3CAF5ED-AD6D-4823-8923-950F462BD22E}" type="presParOf" srcId="{AB129C85-B00F-477B-9D61-72FCBE86B26D}" destId="{34901EF7-8ACD-480B-AE7F-873E013D911F}" srcOrd="2" destOrd="0" presId="urn:microsoft.com/office/officeart/2018/2/layout/IconCircleList"/>
    <dgm:cxn modelId="{33A8B94C-149F-4E20-94D3-06CDDC14C2B5}" type="presParOf" srcId="{AB129C85-B00F-477B-9D61-72FCBE86B26D}" destId="{2A64540E-28F5-43E1-8261-E312EEFD40C0}" srcOrd="3" destOrd="0" presId="urn:microsoft.com/office/officeart/2018/2/layout/IconCircleList"/>
    <dgm:cxn modelId="{663ABB52-3E3B-41EC-A7FB-9B341C7EE475}" type="presParOf" srcId="{0FD0D25A-72E7-4A04-814A-1E05518942FE}" destId="{0CC19340-E594-42B1-8C42-FE85BBB8BB00}" srcOrd="7" destOrd="0" presId="urn:microsoft.com/office/officeart/2018/2/layout/IconCircleList"/>
    <dgm:cxn modelId="{3F84B3EB-0CD2-4F92-A11F-073CECA8F3C3}" type="presParOf" srcId="{0FD0D25A-72E7-4A04-814A-1E05518942FE}" destId="{1A7A6EB1-ED18-40B8-82E9-EA8EACC28061}" srcOrd="8" destOrd="0" presId="urn:microsoft.com/office/officeart/2018/2/layout/IconCircleList"/>
    <dgm:cxn modelId="{B58943EF-AEC4-42FD-AE47-B55413B66590}" type="presParOf" srcId="{1A7A6EB1-ED18-40B8-82E9-EA8EACC28061}" destId="{8C1E7FD1-57C2-437A-90B8-13E9D970B1A0}" srcOrd="0" destOrd="0" presId="urn:microsoft.com/office/officeart/2018/2/layout/IconCircleList"/>
    <dgm:cxn modelId="{484659AF-6674-4FFF-89E6-8548906EC514}" type="presParOf" srcId="{1A7A6EB1-ED18-40B8-82E9-EA8EACC28061}" destId="{E4A285CF-D3C1-42C1-A36B-36B2664DE3B8}" srcOrd="1" destOrd="0" presId="urn:microsoft.com/office/officeart/2018/2/layout/IconCircleList"/>
    <dgm:cxn modelId="{05768F80-7802-4531-B6A5-E39F69EBC4F5}" type="presParOf" srcId="{1A7A6EB1-ED18-40B8-82E9-EA8EACC28061}" destId="{0947F22A-4257-4DD9-97A9-7C6E8084351E}" srcOrd="2" destOrd="0" presId="urn:microsoft.com/office/officeart/2018/2/layout/IconCircleList"/>
    <dgm:cxn modelId="{98996C04-D538-40F2-A49D-4F86427C8485}" type="presParOf" srcId="{1A7A6EB1-ED18-40B8-82E9-EA8EACC28061}" destId="{D1144549-4349-45A5-8155-CE16D62A3DC5}" srcOrd="3" destOrd="0" presId="urn:microsoft.com/office/officeart/2018/2/layout/IconCircleList"/>
    <dgm:cxn modelId="{8A68868B-2A92-4D4E-A51E-14E77FF4808F}" type="presParOf" srcId="{0FD0D25A-72E7-4A04-814A-1E05518942FE}" destId="{D01CD266-8FA3-44AD-8CEF-749B2A207394}" srcOrd="9" destOrd="0" presId="urn:microsoft.com/office/officeart/2018/2/layout/IconCircleList"/>
    <dgm:cxn modelId="{5E1A5F21-F201-4EDF-88A6-2B75646DC213}" type="presParOf" srcId="{0FD0D25A-72E7-4A04-814A-1E05518942FE}" destId="{28D64AF3-4630-45A9-9284-1C22AF4A9BE1}" srcOrd="10" destOrd="0" presId="urn:microsoft.com/office/officeart/2018/2/layout/IconCircleList"/>
    <dgm:cxn modelId="{C5C08FC5-CE5A-4FDC-9E47-73435625E632}" type="presParOf" srcId="{28D64AF3-4630-45A9-9284-1C22AF4A9BE1}" destId="{8DC2D9A0-6D72-4327-93BE-024499878887}" srcOrd="0" destOrd="0" presId="urn:microsoft.com/office/officeart/2018/2/layout/IconCircleList"/>
    <dgm:cxn modelId="{75A22B3C-D5A6-474E-9524-D099C49EEBA0}" type="presParOf" srcId="{28D64AF3-4630-45A9-9284-1C22AF4A9BE1}" destId="{F51D92E9-A999-46B7-A1D1-502FEC45DBE4}" srcOrd="1" destOrd="0" presId="urn:microsoft.com/office/officeart/2018/2/layout/IconCircleList"/>
    <dgm:cxn modelId="{2E117670-AD9F-432B-84EF-8DE2EF7FEC41}" type="presParOf" srcId="{28D64AF3-4630-45A9-9284-1C22AF4A9BE1}" destId="{FCFA6119-2F29-4450-9FB6-0AA45C044E21}" srcOrd="2" destOrd="0" presId="urn:microsoft.com/office/officeart/2018/2/layout/IconCircleList"/>
    <dgm:cxn modelId="{8873B41A-30F3-4975-A70A-E10C85BAEEE1}" type="presParOf" srcId="{28D64AF3-4630-45A9-9284-1C22AF4A9BE1}" destId="{5F8860A0-CF63-47A0-98FF-E9D8EE5AB177}" srcOrd="3" destOrd="0" presId="urn:microsoft.com/office/officeart/2018/2/layout/IconCircleList"/>
    <dgm:cxn modelId="{75C8223B-C432-4901-9A10-5A6D8BB7DEC5}" type="presParOf" srcId="{0FD0D25A-72E7-4A04-814A-1E05518942FE}" destId="{D079A960-45BB-4910-B2D8-5A7012C1BFE4}" srcOrd="11" destOrd="0" presId="urn:microsoft.com/office/officeart/2018/2/layout/IconCircleList"/>
    <dgm:cxn modelId="{56AE748A-3C05-43A1-8020-C5BF0EA80BEE}" type="presParOf" srcId="{0FD0D25A-72E7-4A04-814A-1E05518942FE}" destId="{CF13530B-44D9-4BF6-8FEF-595760DED2D0}" srcOrd="12" destOrd="0" presId="urn:microsoft.com/office/officeart/2018/2/layout/IconCircleList"/>
    <dgm:cxn modelId="{C0A4147C-2C9F-4701-B29C-341F321D2A58}" type="presParOf" srcId="{CF13530B-44D9-4BF6-8FEF-595760DED2D0}" destId="{820E4FE5-CD04-488A-9836-F8CA1B961EAD}" srcOrd="0" destOrd="0" presId="urn:microsoft.com/office/officeart/2018/2/layout/IconCircleList"/>
    <dgm:cxn modelId="{B5965E8D-9A35-4576-A96C-C5CC89AACBCD}" type="presParOf" srcId="{CF13530B-44D9-4BF6-8FEF-595760DED2D0}" destId="{A4CF510E-6615-4D7B-BFA9-D68AD386BB96}" srcOrd="1" destOrd="0" presId="urn:microsoft.com/office/officeart/2018/2/layout/IconCircleList"/>
    <dgm:cxn modelId="{30511E76-F4E6-46F4-864F-2A20D52FF011}" type="presParOf" srcId="{CF13530B-44D9-4BF6-8FEF-595760DED2D0}" destId="{0C668BA7-393C-4960-A6F4-F642C75E5CA6}" srcOrd="2" destOrd="0" presId="urn:microsoft.com/office/officeart/2018/2/layout/IconCircleList"/>
    <dgm:cxn modelId="{D19E521C-E92B-4FE8-85E6-096501807716}" type="presParOf" srcId="{CF13530B-44D9-4BF6-8FEF-595760DED2D0}" destId="{86D6261F-069E-4CD0-8A76-1CA6FCECDAC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0CD6F-B1AE-4C75-893E-D8C6D3784201}">
      <dsp:nvSpPr>
        <dsp:cNvPr id="0" name=""/>
        <dsp:cNvSpPr/>
      </dsp:nvSpPr>
      <dsp:spPr>
        <a:xfrm>
          <a:off x="82613" y="90072"/>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CBFCF20B-E015-4B75-9597-48BF7DEA3BDA}">
      <dsp:nvSpPr>
        <dsp:cNvPr id="0" name=""/>
        <dsp:cNvSpPr/>
      </dsp:nvSpPr>
      <dsp:spPr>
        <a:xfrm>
          <a:off x="271034" y="278494"/>
          <a:ext cx="520402" cy="52040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9ACB80-7A0E-459D-AA0D-E5694554933D}">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Century Gothic" panose="020B0502020202020204" pitchFamily="34" charset="0"/>
            </a:rPr>
            <a:t>Free &amp; easy access</a:t>
          </a:r>
          <a:endParaRPr lang="en-US" sz="2400" kern="1200" dirty="0">
            <a:solidFill>
              <a:schemeClr val="tx1"/>
            </a:solidFill>
            <a:latin typeface="Century Gothic" panose="020B0502020202020204" pitchFamily="34" charset="0"/>
          </a:endParaRPr>
        </a:p>
      </dsp:txBody>
      <dsp:txXfrm>
        <a:off x="1172126" y="90072"/>
        <a:ext cx="2114937" cy="897246"/>
      </dsp:txXfrm>
    </dsp:sp>
    <dsp:sp modelId="{6C641703-C16E-4984-BA50-7A5FDEFD83DF}">
      <dsp:nvSpPr>
        <dsp:cNvPr id="0" name=""/>
        <dsp:cNvSpPr/>
      </dsp:nvSpPr>
      <dsp:spPr>
        <a:xfrm>
          <a:off x="3655575" y="90072"/>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A39A3433-A9CE-4788-8471-9F5571032F95}">
      <dsp:nvSpPr>
        <dsp:cNvPr id="0" name=""/>
        <dsp:cNvSpPr/>
      </dsp:nvSpPr>
      <dsp:spPr>
        <a:xfrm>
          <a:off x="3788134" y="198245"/>
          <a:ext cx="632127" cy="6321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54B2FD-C392-4B87-82C4-6CFE3EA772D9}">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Century Gothic" panose="020B0502020202020204" pitchFamily="34" charset="0"/>
            </a:rPr>
            <a:t>Tell your story, your way</a:t>
          </a:r>
          <a:endParaRPr lang="en-US" sz="2400" kern="1200" dirty="0">
            <a:solidFill>
              <a:schemeClr val="tx1"/>
            </a:solidFill>
            <a:latin typeface="Century Gothic" panose="020B0502020202020204" pitchFamily="34" charset="0"/>
          </a:endParaRPr>
        </a:p>
      </dsp:txBody>
      <dsp:txXfrm>
        <a:off x="4745088" y="90072"/>
        <a:ext cx="2114937" cy="897246"/>
      </dsp:txXfrm>
    </dsp:sp>
    <dsp:sp modelId="{37842A6E-6838-41C6-BDA4-3B0D5AE372D7}">
      <dsp:nvSpPr>
        <dsp:cNvPr id="0" name=""/>
        <dsp:cNvSpPr/>
      </dsp:nvSpPr>
      <dsp:spPr>
        <a:xfrm>
          <a:off x="7228536" y="90072"/>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6D081447-B286-4B91-BA30-7E0D216A0077}">
      <dsp:nvSpPr>
        <dsp:cNvPr id="0" name=""/>
        <dsp:cNvSpPr/>
      </dsp:nvSpPr>
      <dsp:spPr>
        <a:xfrm>
          <a:off x="7304551" y="184199"/>
          <a:ext cx="745216" cy="70899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005716-EC9B-4FAA-AD8A-E014448DEA09}">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Century Gothic" panose="020B0502020202020204" pitchFamily="34" charset="0"/>
            </a:rPr>
            <a:t>Reach many people</a:t>
          </a:r>
          <a:endParaRPr lang="en-US" sz="2400" kern="1200" dirty="0">
            <a:solidFill>
              <a:schemeClr val="tx1"/>
            </a:solidFill>
            <a:latin typeface="Century Gothic" panose="020B0502020202020204" pitchFamily="34" charset="0"/>
          </a:endParaRPr>
        </a:p>
      </dsp:txBody>
      <dsp:txXfrm>
        <a:off x="8318049" y="90072"/>
        <a:ext cx="2114937" cy="897246"/>
      </dsp:txXfrm>
    </dsp:sp>
    <dsp:sp modelId="{B2C10362-CEEF-4EEA-9BD2-A0833C9DB33F}">
      <dsp:nvSpPr>
        <dsp:cNvPr id="0" name=""/>
        <dsp:cNvSpPr/>
      </dsp:nvSpPr>
      <dsp:spPr>
        <a:xfrm>
          <a:off x="82613" y="1727045"/>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FAEBB087-F223-451B-BDF5-8AEDCB17DEB0}">
      <dsp:nvSpPr>
        <dsp:cNvPr id="0" name=""/>
        <dsp:cNvSpPr/>
      </dsp:nvSpPr>
      <dsp:spPr>
        <a:xfrm>
          <a:off x="137161" y="1757208"/>
          <a:ext cx="788149" cy="7881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64540E-28F5-43E1-8261-E312EEFD40C0}">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Century Gothic" panose="020B0502020202020204" pitchFamily="34" charset="0"/>
            </a:rPr>
            <a:t>Connection with others</a:t>
          </a:r>
          <a:endParaRPr lang="en-US" sz="2400" kern="1200" dirty="0">
            <a:solidFill>
              <a:schemeClr val="tx1"/>
            </a:solidFill>
            <a:latin typeface="Century Gothic" panose="020B0502020202020204" pitchFamily="34" charset="0"/>
          </a:endParaRPr>
        </a:p>
      </dsp:txBody>
      <dsp:txXfrm>
        <a:off x="1172126" y="1727045"/>
        <a:ext cx="2114937" cy="897246"/>
      </dsp:txXfrm>
    </dsp:sp>
    <dsp:sp modelId="{8C1E7FD1-57C2-437A-90B8-13E9D970B1A0}">
      <dsp:nvSpPr>
        <dsp:cNvPr id="0" name=""/>
        <dsp:cNvSpPr/>
      </dsp:nvSpPr>
      <dsp:spPr>
        <a:xfrm>
          <a:off x="3655575" y="1727045"/>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E4A285CF-D3C1-42C1-A36B-36B2664DE3B8}">
      <dsp:nvSpPr>
        <dsp:cNvPr id="0" name=""/>
        <dsp:cNvSpPr/>
      </dsp:nvSpPr>
      <dsp:spPr>
        <a:xfrm>
          <a:off x="3745991" y="1780894"/>
          <a:ext cx="716412" cy="71641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144549-4349-45A5-8155-CE16D62A3DC5}">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Century Gothic" panose="020B0502020202020204" pitchFamily="34" charset="0"/>
            </a:rPr>
            <a:t>Stand up for your rights</a:t>
          </a:r>
          <a:endParaRPr lang="en-US" sz="2400" kern="1200" dirty="0">
            <a:solidFill>
              <a:schemeClr val="tx1"/>
            </a:solidFill>
            <a:latin typeface="Century Gothic" panose="020B0502020202020204" pitchFamily="34" charset="0"/>
          </a:endParaRPr>
        </a:p>
      </dsp:txBody>
      <dsp:txXfrm>
        <a:off x="4745088" y="1727045"/>
        <a:ext cx="2114937" cy="897246"/>
      </dsp:txXfrm>
    </dsp:sp>
    <dsp:sp modelId="{8DC2D9A0-6D72-4327-93BE-024499878887}">
      <dsp:nvSpPr>
        <dsp:cNvPr id="0" name=""/>
        <dsp:cNvSpPr/>
      </dsp:nvSpPr>
      <dsp:spPr>
        <a:xfrm>
          <a:off x="7228536" y="1727045"/>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F51D92E9-A999-46B7-A1D1-502FEC45DBE4}">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8860A0-CF63-47A0-98FF-E9D8EE5AB177}">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a:solidFill>
                <a:schemeClr val="tx1"/>
              </a:solidFill>
              <a:latin typeface="Century Gothic" panose="020B0502020202020204" pitchFamily="34" charset="0"/>
            </a:rPr>
            <a:t>Two-way conversation</a:t>
          </a:r>
          <a:endParaRPr lang="en-US" sz="2400" kern="1200" dirty="0">
            <a:solidFill>
              <a:schemeClr val="tx1"/>
            </a:solidFill>
            <a:latin typeface="Century Gothic" panose="020B0502020202020204" pitchFamily="34" charset="0"/>
          </a:endParaRPr>
        </a:p>
      </dsp:txBody>
      <dsp:txXfrm>
        <a:off x="8318049" y="1727045"/>
        <a:ext cx="2114937" cy="897246"/>
      </dsp:txXfrm>
    </dsp:sp>
    <dsp:sp modelId="{820E4FE5-CD04-488A-9836-F8CA1B961EAD}">
      <dsp:nvSpPr>
        <dsp:cNvPr id="0" name=""/>
        <dsp:cNvSpPr/>
      </dsp:nvSpPr>
      <dsp:spPr>
        <a:xfrm>
          <a:off x="82613" y="3364019"/>
          <a:ext cx="897246" cy="897246"/>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A4CF510E-6615-4D7B-BFA9-D68AD386BB96}">
      <dsp:nvSpPr>
        <dsp:cNvPr id="0" name=""/>
        <dsp:cNvSpPr/>
      </dsp:nvSpPr>
      <dsp:spPr>
        <a:xfrm>
          <a:off x="172106" y="3453512"/>
          <a:ext cx="718259" cy="718259"/>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D6261F-069E-4CD0-8A76-1CA6FCECDACE}">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AU" sz="2400" kern="1200" dirty="0">
              <a:solidFill>
                <a:schemeClr val="tx1"/>
              </a:solidFill>
              <a:latin typeface="Century Gothic" panose="020B0502020202020204" pitchFamily="34" charset="0"/>
            </a:rPr>
            <a:t>Challenge stereotypes</a:t>
          </a:r>
          <a:endParaRPr lang="en-US" sz="2400" kern="1200" dirty="0">
            <a:solidFill>
              <a:schemeClr val="tx1"/>
            </a:solidFill>
            <a:latin typeface="Century Gothic" panose="020B0502020202020204" pitchFamily="34" charset="0"/>
          </a:endParaRPr>
        </a:p>
      </dsp:txBody>
      <dsp:txXfrm>
        <a:off x="1172126" y="3364019"/>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56B9A7-B4C3-D29E-1518-EFAD673098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7163C1-F8A3-466C-2D7F-3888D95EFD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479F9F-CEA4-F248-828D-1D6D088F613A}" type="datetimeFigureOut">
              <a:rPr lang="en-US" smtClean="0"/>
              <a:t>10/8/25</a:t>
            </a:fld>
            <a:endParaRPr lang="en-US"/>
          </a:p>
        </p:txBody>
      </p:sp>
      <p:sp>
        <p:nvSpPr>
          <p:cNvPr id="4" name="Footer Placeholder 3">
            <a:extLst>
              <a:ext uri="{FF2B5EF4-FFF2-40B4-BE49-F238E27FC236}">
                <a16:creationId xmlns:a16="http://schemas.microsoft.com/office/drawing/2014/main" id="{50523196-EA95-7DF2-8CE9-0104FA62E1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08087-3C1D-AB21-CBF9-1028606104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201D86-CE1F-114E-9DAA-F04BAB5EFF09}" type="slidenum">
              <a:rPr lang="en-US" smtClean="0"/>
              <a:t>‹#›</a:t>
            </a:fld>
            <a:endParaRPr lang="en-US"/>
          </a:p>
        </p:txBody>
      </p:sp>
    </p:spTree>
    <p:extLst>
      <p:ext uri="{BB962C8B-B14F-4D97-AF65-F5344CB8AC3E}">
        <p14:creationId xmlns:p14="http://schemas.microsoft.com/office/powerpoint/2010/main" val="393852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6A9B1-2161-FB46-B9E4-BBF859CCBE8B}"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4CC28-8C24-E54A-A53E-B78539EC3C4E}" type="slidenum">
              <a:rPr lang="en-US" smtClean="0"/>
              <a:t>‹#›</a:t>
            </a:fld>
            <a:endParaRPr lang="en-US"/>
          </a:p>
        </p:txBody>
      </p:sp>
    </p:spTree>
    <p:extLst>
      <p:ext uri="{BB962C8B-B14F-4D97-AF65-F5344CB8AC3E}">
        <p14:creationId xmlns:p14="http://schemas.microsoft.com/office/powerpoint/2010/main" val="146105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ue1r_63GkIw"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ALJk5416mN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1</a:t>
            </a:fld>
            <a:endParaRPr lang="en-US"/>
          </a:p>
        </p:txBody>
      </p:sp>
    </p:spTree>
    <p:extLst>
      <p:ext uri="{BB962C8B-B14F-4D97-AF65-F5344CB8AC3E}">
        <p14:creationId xmlns:p14="http://schemas.microsoft.com/office/powerpoint/2010/main" val="116857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732F-FBC1-69FA-6FE2-AF5D30AC0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8949-29C2-ACFA-14BC-5AA4829DB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77434-5BD2-9870-FE9A-4A6E3B966EF4}"/>
              </a:ext>
            </a:extLst>
          </p:cNvPr>
          <p:cNvSpPr>
            <a:spLocks noGrp="1"/>
          </p:cNvSpPr>
          <p:nvPr>
            <p:ph type="body" idx="1"/>
          </p:nvPr>
        </p:nvSpPr>
        <p:spPr/>
        <p:txBody>
          <a:bodyPr/>
          <a:lstStyle/>
          <a:p>
            <a:r>
              <a:rPr lang="en-AU" dirty="0"/>
              <a:t>Before we jump into looking at the different platforms, I would really love to know if anyone has a favourite social media platform. </a:t>
            </a:r>
          </a:p>
          <a:p>
            <a:r>
              <a:rPr lang="en-AU" dirty="0"/>
              <a:t>If you feel comfortable answering this question, please feel free to put your hand up and tell us which one you love and why. Or you can pop your answer in the chat.</a:t>
            </a:r>
          </a:p>
        </p:txBody>
      </p:sp>
      <p:sp>
        <p:nvSpPr>
          <p:cNvPr id="4" name="Slide Number Placeholder 3">
            <a:extLst>
              <a:ext uri="{FF2B5EF4-FFF2-40B4-BE49-F238E27FC236}">
                <a16:creationId xmlns:a16="http://schemas.microsoft.com/office/drawing/2014/main" id="{B729BF34-35BF-44E5-888F-FAA5ADA7BFC3}"/>
              </a:ext>
            </a:extLst>
          </p:cNvPr>
          <p:cNvSpPr>
            <a:spLocks noGrp="1"/>
          </p:cNvSpPr>
          <p:nvPr>
            <p:ph type="sldNum" sz="quarter" idx="5"/>
          </p:nvPr>
        </p:nvSpPr>
        <p:spPr/>
        <p:txBody>
          <a:bodyPr/>
          <a:lstStyle/>
          <a:p>
            <a:fld id="{B6C4CC28-8C24-E54A-A53E-B78539EC3C4E}" type="slidenum">
              <a:rPr lang="en-US" smtClean="0"/>
              <a:t>10</a:t>
            </a:fld>
            <a:endParaRPr lang="en-US"/>
          </a:p>
        </p:txBody>
      </p:sp>
    </p:spTree>
    <p:extLst>
      <p:ext uri="{BB962C8B-B14F-4D97-AF65-F5344CB8AC3E}">
        <p14:creationId xmlns:p14="http://schemas.microsoft.com/office/powerpoint/2010/main" val="2346315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2884-8CD5-B7BD-712D-F6421CD55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117FC-65E0-DD9F-E8E0-1DFA996D9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B548E-801E-CD02-DFAE-6C82984DA8C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Facebook: Groups, Events, Peer support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US" dirty="0"/>
              <a:t>In addition to posting photos, information, videos and stories, people can also connect through groups (private and public) and events</a:t>
            </a:r>
          </a:p>
          <a:p>
            <a:pPr marL="171450" indent="-171450">
              <a:buFont typeface="Arial" panose="020B0604020202020204" pitchFamily="34" charset="0"/>
              <a:buChar char="•"/>
            </a:pPr>
            <a:r>
              <a:rPr lang="en-US" dirty="0"/>
              <a:t>On the image to the left, we have circled some post engagement options – like, comment and share</a:t>
            </a:r>
          </a:p>
          <a:p>
            <a:pPr marL="171450" indent="-171450">
              <a:buFont typeface="Arial" panose="020B0604020202020204" pitchFamily="34" charset="0"/>
              <a:buChar char="•"/>
            </a:pPr>
            <a:r>
              <a:rPr lang="en-US" dirty="0"/>
              <a:t>Let’s take a look at Facebook on desktop and have a look at posts and engagement options</a:t>
            </a:r>
          </a:p>
        </p:txBody>
      </p:sp>
      <p:sp>
        <p:nvSpPr>
          <p:cNvPr id="4" name="Slide Number Placeholder 3">
            <a:extLst>
              <a:ext uri="{FF2B5EF4-FFF2-40B4-BE49-F238E27FC236}">
                <a16:creationId xmlns:a16="http://schemas.microsoft.com/office/drawing/2014/main" id="{601DDE42-03C9-35CA-1EF3-F5C428A28B37}"/>
              </a:ext>
            </a:extLst>
          </p:cNvPr>
          <p:cNvSpPr>
            <a:spLocks noGrp="1"/>
          </p:cNvSpPr>
          <p:nvPr>
            <p:ph type="sldNum" sz="quarter" idx="5"/>
          </p:nvPr>
        </p:nvSpPr>
        <p:spPr/>
        <p:txBody>
          <a:bodyPr/>
          <a:lstStyle/>
          <a:p>
            <a:fld id="{B6C4CC28-8C24-E54A-A53E-B78539EC3C4E}" type="slidenum">
              <a:rPr lang="en-US" smtClean="0"/>
              <a:t>11</a:t>
            </a:fld>
            <a:endParaRPr lang="en-US"/>
          </a:p>
        </p:txBody>
      </p:sp>
    </p:spTree>
    <p:extLst>
      <p:ext uri="{BB962C8B-B14F-4D97-AF65-F5344CB8AC3E}">
        <p14:creationId xmlns:p14="http://schemas.microsoft.com/office/powerpoint/2010/main" val="404121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72A0-D0D4-211C-8BBC-A9575858C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B43C3-C295-935F-4F51-91DE56F9C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5FB38-7F78-F76B-C7A6-9BDBB16A78CC}"/>
              </a:ext>
            </a:extLst>
          </p:cNvPr>
          <p:cNvSpPr>
            <a:spLocks noGrp="1"/>
          </p:cNvSpPr>
          <p:nvPr>
            <p:ph type="body" idx="1"/>
          </p:nvPr>
        </p:nvSpPr>
        <p:spPr/>
        <p:txBody>
          <a:bodyPr/>
          <a:lstStyle/>
          <a:p>
            <a:pPr marL="171450" indent="-171450">
              <a:buFont typeface="Arial" panose="020B0604020202020204" pitchFamily="34" charset="0"/>
              <a:buChar char="•"/>
            </a:pPr>
            <a:r>
              <a:rPr lang="en-AU" dirty="0"/>
              <a:t>On Instagram, it’s common to share photos, reels (videos) and stories</a:t>
            </a:r>
          </a:p>
          <a:p>
            <a:pPr marL="171450" indent="-171450">
              <a:buFont typeface="Arial" panose="020B0604020202020204" pitchFamily="34" charset="0"/>
              <a:buChar char="•"/>
            </a:pPr>
            <a:r>
              <a:rPr lang="en-AU" dirty="0"/>
              <a:t>Just like Facebook, you can engagement with content in different ways - by liking, by commenting, reposting and sharing</a:t>
            </a:r>
          </a:p>
          <a:p>
            <a:pPr marL="171450" indent="-171450">
              <a:buFont typeface="Arial" panose="020B0604020202020204" pitchFamily="34" charset="0"/>
              <a:buChar char="•"/>
            </a:pPr>
            <a:r>
              <a:rPr lang="en-US" dirty="0"/>
              <a:t>We have circled the engagement options on the image on the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take a look at Instagram on desktop and have a look at posts and engagement options</a:t>
            </a:r>
          </a:p>
        </p:txBody>
      </p:sp>
      <p:sp>
        <p:nvSpPr>
          <p:cNvPr id="4" name="Slide Number Placeholder 3">
            <a:extLst>
              <a:ext uri="{FF2B5EF4-FFF2-40B4-BE49-F238E27FC236}">
                <a16:creationId xmlns:a16="http://schemas.microsoft.com/office/drawing/2014/main" id="{E71F09F5-7B3E-5216-2834-3F684DD99CE9}"/>
              </a:ext>
            </a:extLst>
          </p:cNvPr>
          <p:cNvSpPr>
            <a:spLocks noGrp="1"/>
          </p:cNvSpPr>
          <p:nvPr>
            <p:ph type="sldNum" sz="quarter" idx="5"/>
          </p:nvPr>
        </p:nvSpPr>
        <p:spPr/>
        <p:txBody>
          <a:bodyPr/>
          <a:lstStyle/>
          <a:p>
            <a:fld id="{B6C4CC28-8C24-E54A-A53E-B78539EC3C4E}" type="slidenum">
              <a:rPr lang="en-US" smtClean="0"/>
              <a:t>12</a:t>
            </a:fld>
            <a:endParaRPr lang="en-US"/>
          </a:p>
        </p:txBody>
      </p:sp>
    </p:spTree>
    <p:extLst>
      <p:ext uri="{BB962C8B-B14F-4D97-AF65-F5344CB8AC3E}">
        <p14:creationId xmlns:p14="http://schemas.microsoft.com/office/powerpoint/2010/main" val="205570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2FCE9-A7B9-C8EA-253C-1B760630F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59FF3-0416-C910-2F7C-3903BC25C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B8CB9-4B04-26E5-4BAE-6614C113499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On TikTok, people commonly share short videos, and sometimes photo carousels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You’ll find a lot of trend-driven content on TikTok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take a look at TikTok on desktop and have a look at posts and engagement options</a:t>
            </a:r>
            <a:endParaRPr lang="en-AU" dirty="0"/>
          </a:p>
          <a:p>
            <a:endParaRPr lang="en-US" dirty="0"/>
          </a:p>
        </p:txBody>
      </p:sp>
      <p:sp>
        <p:nvSpPr>
          <p:cNvPr id="4" name="Slide Number Placeholder 3">
            <a:extLst>
              <a:ext uri="{FF2B5EF4-FFF2-40B4-BE49-F238E27FC236}">
                <a16:creationId xmlns:a16="http://schemas.microsoft.com/office/drawing/2014/main" id="{1EA2A4AD-E966-AA74-B795-2488D94B8932}"/>
              </a:ext>
            </a:extLst>
          </p:cNvPr>
          <p:cNvSpPr>
            <a:spLocks noGrp="1"/>
          </p:cNvSpPr>
          <p:nvPr>
            <p:ph type="sldNum" sz="quarter" idx="5"/>
          </p:nvPr>
        </p:nvSpPr>
        <p:spPr/>
        <p:txBody>
          <a:bodyPr/>
          <a:lstStyle/>
          <a:p>
            <a:fld id="{B6C4CC28-8C24-E54A-A53E-B78539EC3C4E}" type="slidenum">
              <a:rPr lang="en-US" smtClean="0"/>
              <a:t>13</a:t>
            </a:fld>
            <a:endParaRPr lang="en-US"/>
          </a:p>
        </p:txBody>
      </p:sp>
    </p:spTree>
    <p:extLst>
      <p:ext uri="{BB962C8B-B14F-4D97-AF65-F5344CB8AC3E}">
        <p14:creationId xmlns:p14="http://schemas.microsoft.com/office/powerpoint/2010/main" val="59266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CEF91-A38D-9342-4679-969937B3B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974D2-9328-5342-10A5-6AAD4BE57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D686F-FC29-C4EC-BD45-A3DD55A544F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On X (formerly known as Twitter), people most commonly share short text-based posts sometimes with photos and videos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X is used by political activists, journalists and advocates to share current news and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take a look at X on desktop and have a look at posts and engagement options</a:t>
            </a:r>
            <a:endParaRPr lang="en-AU" dirty="0"/>
          </a:p>
        </p:txBody>
      </p:sp>
      <p:sp>
        <p:nvSpPr>
          <p:cNvPr id="4" name="Slide Number Placeholder 3">
            <a:extLst>
              <a:ext uri="{FF2B5EF4-FFF2-40B4-BE49-F238E27FC236}">
                <a16:creationId xmlns:a16="http://schemas.microsoft.com/office/drawing/2014/main" id="{82859C4B-D2EE-186C-5407-6677A71CD22B}"/>
              </a:ext>
            </a:extLst>
          </p:cNvPr>
          <p:cNvSpPr>
            <a:spLocks noGrp="1"/>
          </p:cNvSpPr>
          <p:nvPr>
            <p:ph type="sldNum" sz="quarter" idx="5"/>
          </p:nvPr>
        </p:nvSpPr>
        <p:spPr/>
        <p:txBody>
          <a:bodyPr/>
          <a:lstStyle/>
          <a:p>
            <a:fld id="{B6C4CC28-8C24-E54A-A53E-B78539EC3C4E}" type="slidenum">
              <a:rPr lang="en-US" smtClean="0"/>
              <a:t>14</a:t>
            </a:fld>
            <a:endParaRPr lang="en-US"/>
          </a:p>
        </p:txBody>
      </p:sp>
    </p:spTree>
    <p:extLst>
      <p:ext uri="{BB962C8B-B14F-4D97-AF65-F5344CB8AC3E}">
        <p14:creationId xmlns:p14="http://schemas.microsoft.com/office/powerpoint/2010/main" val="168788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A37B-0F9A-B8C4-53F7-471FB05CE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30F73-BFFA-E8DF-8CA6-729EE329A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526CE-9F34-A0CB-699B-685293657F2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On LinkedIn, people share professional, industry specific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People use it to connect with other professionals in their industry and they use it to promote the work they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People tend to use a format that works for what they are posting about – this could be a link, photo, or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take a look at LinkedIn on desktop and have a look at posts and engagement options</a:t>
            </a:r>
            <a:endParaRPr lang="en-AU" dirty="0"/>
          </a:p>
        </p:txBody>
      </p:sp>
      <p:sp>
        <p:nvSpPr>
          <p:cNvPr id="4" name="Slide Number Placeholder 3">
            <a:extLst>
              <a:ext uri="{FF2B5EF4-FFF2-40B4-BE49-F238E27FC236}">
                <a16:creationId xmlns:a16="http://schemas.microsoft.com/office/drawing/2014/main" id="{197A50F1-9488-A701-26F6-E949FD351692}"/>
              </a:ext>
            </a:extLst>
          </p:cNvPr>
          <p:cNvSpPr>
            <a:spLocks noGrp="1"/>
          </p:cNvSpPr>
          <p:nvPr>
            <p:ph type="sldNum" sz="quarter" idx="5"/>
          </p:nvPr>
        </p:nvSpPr>
        <p:spPr/>
        <p:txBody>
          <a:bodyPr/>
          <a:lstStyle/>
          <a:p>
            <a:fld id="{B6C4CC28-8C24-E54A-A53E-B78539EC3C4E}" type="slidenum">
              <a:rPr lang="en-US" smtClean="0"/>
              <a:t>15</a:t>
            </a:fld>
            <a:endParaRPr lang="en-US"/>
          </a:p>
        </p:txBody>
      </p:sp>
    </p:spTree>
    <p:extLst>
      <p:ext uri="{BB962C8B-B14F-4D97-AF65-F5344CB8AC3E}">
        <p14:creationId xmlns:p14="http://schemas.microsoft.com/office/powerpoint/2010/main" val="415674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You can’t see an </a:t>
            </a:r>
            <a:r>
              <a:rPr lang="en-AU" dirty="0" err="1"/>
              <a:t>algortithm</a:t>
            </a:r>
            <a:r>
              <a:rPr lang="en-AU" dirty="0"/>
              <a:t>, but they decide what shows up in your feed based on your behaviour, your clicks and your likes.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emotion in a post, especially videos, can have a big impact on the algorithm - extreme emotions have a bigger impact on reach – anger, sadness, excitement</a:t>
            </a:r>
          </a:p>
        </p:txBody>
      </p:sp>
      <p:sp>
        <p:nvSpPr>
          <p:cNvPr id="4" name="Slide Number Placeholder 3"/>
          <p:cNvSpPr>
            <a:spLocks noGrp="1"/>
          </p:cNvSpPr>
          <p:nvPr>
            <p:ph type="sldNum" sz="quarter" idx="5"/>
          </p:nvPr>
        </p:nvSpPr>
        <p:spPr/>
        <p:txBody>
          <a:bodyPr/>
          <a:lstStyle/>
          <a:p>
            <a:fld id="{B6C4CC28-8C24-E54A-A53E-B78539EC3C4E}" type="slidenum">
              <a:rPr lang="en-US" smtClean="0"/>
              <a:t>16</a:t>
            </a:fld>
            <a:endParaRPr lang="en-US"/>
          </a:p>
        </p:txBody>
      </p:sp>
    </p:spTree>
    <p:extLst>
      <p:ext uri="{BB962C8B-B14F-4D97-AF65-F5344CB8AC3E}">
        <p14:creationId xmlns:p14="http://schemas.microsoft.com/office/powerpoint/2010/main" val="835246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some examples of Purple Orange’s advocacy posts on different platforms</a:t>
            </a:r>
          </a:p>
        </p:txBody>
      </p:sp>
      <p:sp>
        <p:nvSpPr>
          <p:cNvPr id="4" name="Slide Number Placeholder 3"/>
          <p:cNvSpPr>
            <a:spLocks noGrp="1"/>
          </p:cNvSpPr>
          <p:nvPr>
            <p:ph type="sldNum" sz="quarter" idx="5"/>
          </p:nvPr>
        </p:nvSpPr>
        <p:spPr/>
        <p:txBody>
          <a:bodyPr/>
          <a:lstStyle/>
          <a:p>
            <a:fld id="{B6C4CC28-8C24-E54A-A53E-B78539EC3C4E}" type="slidenum">
              <a:rPr lang="en-US" smtClean="0"/>
              <a:t>17</a:t>
            </a:fld>
            <a:endParaRPr lang="en-US"/>
          </a:p>
        </p:txBody>
      </p:sp>
    </p:spTree>
    <p:extLst>
      <p:ext uri="{BB962C8B-B14F-4D97-AF65-F5344CB8AC3E}">
        <p14:creationId xmlns:p14="http://schemas.microsoft.com/office/powerpoint/2010/main" val="988078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7760-954A-20A2-2E01-17E6C9E05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BCF4E-B715-8E45-75EA-E4AF36125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90BE3-824C-1459-5A3F-D265B2311179}"/>
              </a:ext>
            </a:extLst>
          </p:cNvPr>
          <p:cNvSpPr>
            <a:spLocks noGrp="1"/>
          </p:cNvSpPr>
          <p:nvPr>
            <p:ph type="body" idx="1"/>
          </p:nvPr>
        </p:nvSpPr>
        <p:spPr/>
        <p:txBody>
          <a:bodyPr/>
          <a:lstStyle/>
          <a:p>
            <a:r>
              <a:rPr lang="en-AU" dirty="0"/>
              <a:t>Is there a message or a story you would like to share? </a:t>
            </a:r>
          </a:p>
          <a:p>
            <a:pPr marL="171450" indent="-171450">
              <a:buFont typeface="Arial" panose="020B0604020202020204" pitchFamily="34" charset="0"/>
              <a:buChar char="•"/>
            </a:pPr>
            <a:r>
              <a:rPr lang="en-AU" dirty="0"/>
              <a:t>It could be about disability. </a:t>
            </a:r>
          </a:p>
          <a:p>
            <a:pPr marL="171450" indent="-171450">
              <a:buFont typeface="Arial" panose="020B0604020202020204" pitchFamily="34" charset="0"/>
              <a:buChar char="•"/>
            </a:pPr>
            <a:r>
              <a:rPr lang="en-AU" dirty="0"/>
              <a:t>It could be about inclusion and how society could be more inclusive.</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If not, maybe you would like to think about something that is important to you that you would like to post about on social media.</a:t>
            </a:r>
          </a:p>
        </p:txBody>
      </p:sp>
      <p:sp>
        <p:nvSpPr>
          <p:cNvPr id="4" name="Slide Number Placeholder 3">
            <a:extLst>
              <a:ext uri="{FF2B5EF4-FFF2-40B4-BE49-F238E27FC236}">
                <a16:creationId xmlns:a16="http://schemas.microsoft.com/office/drawing/2014/main" id="{17442BE5-AAC1-F621-86D3-296AA1A67C2E}"/>
              </a:ext>
            </a:extLst>
          </p:cNvPr>
          <p:cNvSpPr>
            <a:spLocks noGrp="1"/>
          </p:cNvSpPr>
          <p:nvPr>
            <p:ph type="sldNum" sz="quarter" idx="5"/>
          </p:nvPr>
        </p:nvSpPr>
        <p:spPr/>
        <p:txBody>
          <a:bodyPr/>
          <a:lstStyle/>
          <a:p>
            <a:fld id="{B6C4CC28-8C24-E54A-A53E-B78539EC3C4E}" type="slidenum">
              <a:rPr lang="en-US" smtClean="0"/>
              <a:t>18</a:t>
            </a:fld>
            <a:endParaRPr lang="en-US"/>
          </a:p>
        </p:txBody>
      </p:sp>
    </p:spTree>
    <p:extLst>
      <p:ext uri="{BB962C8B-B14F-4D97-AF65-F5344CB8AC3E}">
        <p14:creationId xmlns:p14="http://schemas.microsoft.com/office/powerpoint/2010/main" val="3097450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60F5-E297-4C42-03FE-E86BA663B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46CE3-9BA7-E092-706F-4A19E797A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D64C9-FBAA-963E-29FB-7939298F02CF}"/>
              </a:ext>
            </a:extLst>
          </p:cNvPr>
          <p:cNvSpPr>
            <a:spLocks noGrp="1"/>
          </p:cNvSpPr>
          <p:nvPr>
            <p:ph type="body" idx="1"/>
          </p:nvPr>
        </p:nvSpPr>
        <p:spPr/>
        <p:txBody>
          <a:bodyPr/>
          <a:lstStyle/>
          <a:p>
            <a:r>
              <a:rPr lang="en-AU" dirty="0"/>
              <a:t>Here is a video which explains how you can stay safe when using social media: https://</a:t>
            </a:r>
            <a:r>
              <a:rPr lang="en-AU" dirty="0" err="1"/>
              <a:t>youtu.be</a:t>
            </a:r>
            <a:r>
              <a:rPr lang="en-AU" dirty="0"/>
              <a:t>/vPlWDFtP0T0 </a:t>
            </a:r>
          </a:p>
          <a:p>
            <a:endParaRPr lang="en-US" dirty="0"/>
          </a:p>
        </p:txBody>
      </p:sp>
      <p:sp>
        <p:nvSpPr>
          <p:cNvPr id="4" name="Slide Number Placeholder 3">
            <a:extLst>
              <a:ext uri="{FF2B5EF4-FFF2-40B4-BE49-F238E27FC236}">
                <a16:creationId xmlns:a16="http://schemas.microsoft.com/office/drawing/2014/main" id="{138CCC00-B896-8CF7-B580-1F1D3B1229BE}"/>
              </a:ext>
            </a:extLst>
          </p:cNvPr>
          <p:cNvSpPr>
            <a:spLocks noGrp="1"/>
          </p:cNvSpPr>
          <p:nvPr>
            <p:ph type="sldNum" sz="quarter" idx="5"/>
          </p:nvPr>
        </p:nvSpPr>
        <p:spPr/>
        <p:txBody>
          <a:bodyPr/>
          <a:lstStyle/>
          <a:p>
            <a:fld id="{B6C4CC28-8C24-E54A-A53E-B78539EC3C4E}" type="slidenum">
              <a:rPr lang="en-US" smtClean="0"/>
              <a:t>19</a:t>
            </a:fld>
            <a:endParaRPr lang="en-US"/>
          </a:p>
        </p:txBody>
      </p:sp>
    </p:spTree>
    <p:extLst>
      <p:ext uri="{BB962C8B-B14F-4D97-AF65-F5344CB8AC3E}">
        <p14:creationId xmlns:p14="http://schemas.microsoft.com/office/powerpoint/2010/main" val="171125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Acknowledgement of Country</a:t>
            </a:r>
          </a:p>
          <a:p>
            <a:pPr marL="628650" lvl="1" indent="-171450">
              <a:buFont typeface="Arial" panose="020B0604020202020204" pitchFamily="34" charset="0"/>
              <a:buChar char="•"/>
            </a:pPr>
            <a:r>
              <a:rPr lang="en-AU" dirty="0"/>
              <a:t>JFA Purple Orange acknowledges the Traditional Owners of Country throughout Australia. We work on many Aboriginal lands, including Kaurna Country, where our head office is located. We extend our respect to all Aboriginal peoples on the lands where we work, live, and learn. We are committed to walking together and building relationships grounded in the self-determination of First Nations peoples.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Recognition of the disability community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We recognise that JFA Purple Orange exists to advance the rights of people with disability.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All our work aims to create a more inclusive world where people with disability have access to the same opportunities as everyone else</a:t>
            </a: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An introduction to your presenters today – Mel Merlino and Nick Roach</a:t>
            </a:r>
          </a:p>
          <a:p>
            <a:pPr marL="171450" indent="-171450">
              <a:buFont typeface="Arial" panose="020B0604020202020204" pitchFamily="34" charset="0"/>
              <a:buChar char="•"/>
            </a:pPr>
            <a:r>
              <a:rPr lang="en-AU" dirty="0"/>
              <a:t>We have a live captioner with us today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General information – cameras, muting/unmuting, raise hand to speak, use chat to ask questions, Zoom accessibility features</a:t>
            </a:r>
            <a:r>
              <a:rPr lang="en-AU" dirty="0">
                <a:effectLst/>
              </a:rPr>
              <a:t> </a:t>
            </a:r>
            <a:endParaRPr lang="en-AU" dirty="0"/>
          </a:p>
          <a:p>
            <a:pPr marL="171450" indent="-171450">
              <a:buFont typeface="Arial" panose="020B0604020202020204" pitchFamily="34" charset="0"/>
              <a:buChar char="•"/>
            </a:pPr>
            <a:r>
              <a:rPr lang="en-AU" dirty="0"/>
              <a:t>This session will be recorded to share with participants afterwards</a:t>
            </a:r>
          </a:p>
          <a:p>
            <a:pPr marL="171450" indent="-171450">
              <a:buFont typeface="Arial" panose="020B0604020202020204" pitchFamily="34" charset="0"/>
              <a:buChar char="•"/>
            </a:pPr>
            <a:r>
              <a:rPr lang="en-AU" dirty="0"/>
              <a:t>Links to resources will be shared after the session.</a:t>
            </a:r>
          </a:p>
        </p:txBody>
      </p:sp>
      <p:sp>
        <p:nvSpPr>
          <p:cNvPr id="4" name="Slide Number Placeholder 3"/>
          <p:cNvSpPr>
            <a:spLocks noGrp="1"/>
          </p:cNvSpPr>
          <p:nvPr>
            <p:ph type="sldNum" sz="quarter" idx="5"/>
          </p:nvPr>
        </p:nvSpPr>
        <p:spPr/>
        <p:txBody>
          <a:bodyPr/>
          <a:lstStyle/>
          <a:p>
            <a:fld id="{B6C4CC28-8C24-E54A-A53E-B78539EC3C4E}" type="slidenum">
              <a:rPr lang="en-US" smtClean="0"/>
              <a:t>2</a:t>
            </a:fld>
            <a:endParaRPr lang="en-US"/>
          </a:p>
        </p:txBody>
      </p:sp>
    </p:spTree>
    <p:extLst>
      <p:ext uri="{BB962C8B-B14F-4D97-AF65-F5344CB8AC3E}">
        <p14:creationId xmlns:p14="http://schemas.microsoft.com/office/powerpoint/2010/main" val="250154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17C6A-E452-F322-E163-C3B309A5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D576F-EEDE-4BC3-392E-F200757A4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0E4F4-D345-5BB0-2480-EACC7F456CDA}"/>
              </a:ext>
            </a:extLst>
          </p:cNvPr>
          <p:cNvSpPr>
            <a:spLocks noGrp="1"/>
          </p:cNvSpPr>
          <p:nvPr>
            <p:ph type="body" idx="1"/>
          </p:nvPr>
        </p:nvSpPr>
        <p:spPr/>
        <p:txBody>
          <a:bodyPr/>
          <a:lstStyle/>
          <a:p>
            <a:pPr marL="171450" indent="-171450">
              <a:buFont typeface="Arial" panose="020B0604020202020204" pitchFamily="34" charset="0"/>
              <a:buChar char="•"/>
            </a:pPr>
            <a:r>
              <a:rPr lang="en-AU" dirty="0"/>
              <a:t>Here are some examples of posts and messages that could be scams</a:t>
            </a:r>
          </a:p>
          <a:p>
            <a:endParaRPr lang="en-US" dirty="0"/>
          </a:p>
        </p:txBody>
      </p:sp>
      <p:sp>
        <p:nvSpPr>
          <p:cNvPr id="4" name="Slide Number Placeholder 3">
            <a:extLst>
              <a:ext uri="{FF2B5EF4-FFF2-40B4-BE49-F238E27FC236}">
                <a16:creationId xmlns:a16="http://schemas.microsoft.com/office/drawing/2014/main" id="{129A0460-23FE-F441-2A62-08882CDBB709}"/>
              </a:ext>
            </a:extLst>
          </p:cNvPr>
          <p:cNvSpPr>
            <a:spLocks noGrp="1"/>
          </p:cNvSpPr>
          <p:nvPr>
            <p:ph type="sldNum" sz="quarter" idx="5"/>
          </p:nvPr>
        </p:nvSpPr>
        <p:spPr/>
        <p:txBody>
          <a:bodyPr/>
          <a:lstStyle/>
          <a:p>
            <a:fld id="{B6C4CC28-8C24-E54A-A53E-B78539EC3C4E}" type="slidenum">
              <a:rPr lang="en-US" smtClean="0"/>
              <a:t>20</a:t>
            </a:fld>
            <a:endParaRPr lang="en-US"/>
          </a:p>
        </p:txBody>
      </p:sp>
    </p:spTree>
    <p:extLst>
      <p:ext uri="{BB962C8B-B14F-4D97-AF65-F5344CB8AC3E}">
        <p14:creationId xmlns:p14="http://schemas.microsoft.com/office/powerpoint/2010/main" val="2781004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63759-BE22-F618-4553-1484AD806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91E69-5EE2-3D6E-477B-8C81A3D7C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9A49D-94EF-6614-87F7-AC2150A5F2A5}"/>
              </a:ext>
            </a:extLst>
          </p:cNvPr>
          <p:cNvSpPr>
            <a:spLocks noGrp="1"/>
          </p:cNvSpPr>
          <p:nvPr>
            <p:ph type="body" idx="1"/>
          </p:nvPr>
        </p:nvSpPr>
        <p:spPr/>
        <p:txBody>
          <a:bodyPr/>
          <a:lstStyle/>
          <a:p>
            <a:pPr marL="171450" indent="-171450">
              <a:buFont typeface="Arial" panose="020B0604020202020204" pitchFamily="34" charset="0"/>
              <a:buChar char="•"/>
            </a:pPr>
            <a:r>
              <a:rPr lang="en-AU" dirty="0"/>
              <a:t>Avoid sharing personal and identifying information</a:t>
            </a:r>
          </a:p>
          <a:p>
            <a:pPr marL="171450" indent="-171450">
              <a:buFont typeface="Arial" panose="020B0604020202020204" pitchFamily="34" charset="0"/>
              <a:buChar char="•"/>
            </a:pPr>
            <a:r>
              <a:rPr lang="en-AU" dirty="0"/>
              <a:t>From 10 December 2025, age-restricted social media platforms will have to take reasonable steps to prevent Australians under the age of 16 from creating or keeping an account. </a:t>
            </a:r>
          </a:p>
          <a:p>
            <a:r>
              <a:rPr lang="en-AU" dirty="0"/>
              <a:t>- Source: https://</a:t>
            </a:r>
            <a:r>
              <a:rPr lang="en-AU" dirty="0" err="1"/>
              <a:t>www.esafety.gov.au</a:t>
            </a:r>
            <a:r>
              <a:rPr lang="en-AU" dirty="0"/>
              <a:t>/about-us/industry-regulation/social-media-age-restrictions </a:t>
            </a:r>
            <a:endParaRPr lang="en-US" dirty="0"/>
          </a:p>
        </p:txBody>
      </p:sp>
      <p:sp>
        <p:nvSpPr>
          <p:cNvPr id="4" name="Slide Number Placeholder 3">
            <a:extLst>
              <a:ext uri="{FF2B5EF4-FFF2-40B4-BE49-F238E27FC236}">
                <a16:creationId xmlns:a16="http://schemas.microsoft.com/office/drawing/2014/main" id="{6287903A-67D9-7C50-03E1-7CD540781DAE}"/>
              </a:ext>
            </a:extLst>
          </p:cNvPr>
          <p:cNvSpPr>
            <a:spLocks noGrp="1"/>
          </p:cNvSpPr>
          <p:nvPr>
            <p:ph type="sldNum" sz="quarter" idx="5"/>
          </p:nvPr>
        </p:nvSpPr>
        <p:spPr/>
        <p:txBody>
          <a:bodyPr/>
          <a:lstStyle/>
          <a:p>
            <a:fld id="{B6C4CC28-8C24-E54A-A53E-B78539EC3C4E}" type="slidenum">
              <a:rPr lang="en-US" smtClean="0"/>
              <a:t>21</a:t>
            </a:fld>
            <a:endParaRPr lang="en-US"/>
          </a:p>
        </p:txBody>
      </p:sp>
    </p:spTree>
    <p:extLst>
      <p:ext uri="{BB962C8B-B14F-4D97-AF65-F5344CB8AC3E}">
        <p14:creationId xmlns:p14="http://schemas.microsoft.com/office/powerpoint/2010/main" val="96154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B74DA-2849-0038-D5DB-E2AADD665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D0332-B569-B54A-6C68-9E55D2C72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31014-DC1D-E0C4-39B5-DE6E6CC22FD9}"/>
              </a:ext>
            </a:extLst>
          </p:cNvPr>
          <p:cNvSpPr>
            <a:spLocks noGrp="1"/>
          </p:cNvSpPr>
          <p:nvPr>
            <p:ph type="body" idx="1"/>
          </p:nvPr>
        </p:nvSpPr>
        <p:spPr/>
        <p:txBody>
          <a:bodyPr/>
          <a:lstStyle/>
          <a:p>
            <a:pPr marL="171450" indent="-171450">
              <a:buFont typeface="Arial" panose="020B0604020202020204" pitchFamily="34" charset="0"/>
              <a:buChar char="•"/>
            </a:pPr>
            <a:r>
              <a:rPr lang="en-AU" dirty="0"/>
              <a:t>Have a look at these two examples of passwords and note the letters, symbols and numbers they contain</a:t>
            </a:r>
          </a:p>
          <a:p>
            <a:pPr marL="171450" indent="-171450">
              <a:buFont typeface="Arial" panose="020B0604020202020204" pitchFamily="34" charset="0"/>
              <a:buChar char="•"/>
            </a:pPr>
            <a:r>
              <a:rPr lang="en-AU" dirty="0"/>
              <a:t>Switching on 2-factor authentication (2-step verification) is a way of keeping your accounts more secure – we will provide links to resources about this</a:t>
            </a:r>
          </a:p>
          <a:p>
            <a:pPr marL="171450" indent="-171450">
              <a:buFont typeface="Arial" panose="020B0604020202020204" pitchFamily="34" charset="0"/>
              <a:buChar char="•"/>
            </a:pPr>
            <a:r>
              <a:rPr lang="en-AU" dirty="0"/>
              <a:t>If you want to reach many people, you may decide not to limit your content to just friends</a:t>
            </a:r>
            <a:endParaRPr lang="en-US" dirty="0"/>
          </a:p>
        </p:txBody>
      </p:sp>
      <p:sp>
        <p:nvSpPr>
          <p:cNvPr id="4" name="Slide Number Placeholder 3">
            <a:extLst>
              <a:ext uri="{FF2B5EF4-FFF2-40B4-BE49-F238E27FC236}">
                <a16:creationId xmlns:a16="http://schemas.microsoft.com/office/drawing/2014/main" id="{9170F6A9-79BE-4E1E-DDAB-B35B5DB42B93}"/>
              </a:ext>
            </a:extLst>
          </p:cNvPr>
          <p:cNvSpPr>
            <a:spLocks noGrp="1"/>
          </p:cNvSpPr>
          <p:nvPr>
            <p:ph type="sldNum" sz="quarter" idx="5"/>
          </p:nvPr>
        </p:nvSpPr>
        <p:spPr/>
        <p:txBody>
          <a:bodyPr/>
          <a:lstStyle/>
          <a:p>
            <a:fld id="{B6C4CC28-8C24-E54A-A53E-B78539EC3C4E}" type="slidenum">
              <a:rPr lang="en-US" smtClean="0"/>
              <a:t>22</a:t>
            </a:fld>
            <a:endParaRPr lang="en-US"/>
          </a:p>
        </p:txBody>
      </p:sp>
    </p:spTree>
    <p:extLst>
      <p:ext uri="{BB962C8B-B14F-4D97-AF65-F5344CB8AC3E}">
        <p14:creationId xmlns:p14="http://schemas.microsoft.com/office/powerpoint/2010/main" val="2597604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60F5-E297-4C42-03FE-E86BA663B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46CE3-9BA7-E092-706F-4A19E797A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D64C9-FBAA-963E-29FB-7939298F02CF}"/>
              </a:ext>
            </a:extLst>
          </p:cNvPr>
          <p:cNvSpPr>
            <a:spLocks noGrp="1"/>
          </p:cNvSpPr>
          <p:nvPr>
            <p:ph type="body" idx="1"/>
          </p:nvPr>
        </p:nvSpPr>
        <p:spPr/>
        <p:txBody>
          <a:bodyPr/>
          <a:lstStyle/>
          <a:p>
            <a:r>
              <a:rPr lang="en-AU" dirty="0"/>
              <a:t>Here is a video which summarises some of the steps you can take to protect yourself when using social media: </a:t>
            </a:r>
            <a:r>
              <a:rPr lang="en-AU" sz="1200" u="sng" kern="1200" dirty="0">
                <a:solidFill>
                  <a:schemeClr val="tx1"/>
                </a:solidFill>
                <a:effectLst/>
                <a:latin typeface="+mn-lt"/>
                <a:ea typeface="+mn-ea"/>
                <a:cs typeface="+mn-cs"/>
                <a:hlinkClick r:id="rId3"/>
              </a:rPr>
              <a:t>https://youtu.be/ue1r_63GkIw</a:t>
            </a:r>
            <a:r>
              <a:rPr lang="en-AU" sz="1200" kern="1200" dirty="0">
                <a:solidFill>
                  <a:schemeClr val="tx1"/>
                </a:solidFill>
                <a:effectLst/>
                <a:latin typeface="+mn-lt"/>
                <a:ea typeface="+mn-ea"/>
                <a:cs typeface="+mn-cs"/>
              </a:rPr>
              <a:t> </a:t>
            </a:r>
            <a:endParaRPr lang="en-AU" dirty="0"/>
          </a:p>
          <a:p>
            <a:endParaRPr lang="en-US" dirty="0"/>
          </a:p>
        </p:txBody>
      </p:sp>
      <p:sp>
        <p:nvSpPr>
          <p:cNvPr id="4" name="Slide Number Placeholder 3">
            <a:extLst>
              <a:ext uri="{FF2B5EF4-FFF2-40B4-BE49-F238E27FC236}">
                <a16:creationId xmlns:a16="http://schemas.microsoft.com/office/drawing/2014/main" id="{138CCC00-B896-8CF7-B580-1F1D3B1229BE}"/>
              </a:ext>
            </a:extLst>
          </p:cNvPr>
          <p:cNvSpPr>
            <a:spLocks noGrp="1"/>
          </p:cNvSpPr>
          <p:nvPr>
            <p:ph type="sldNum" sz="quarter" idx="5"/>
          </p:nvPr>
        </p:nvSpPr>
        <p:spPr/>
        <p:txBody>
          <a:bodyPr/>
          <a:lstStyle/>
          <a:p>
            <a:fld id="{B6C4CC28-8C24-E54A-A53E-B78539EC3C4E}" type="slidenum">
              <a:rPr lang="en-US" smtClean="0"/>
              <a:t>23</a:t>
            </a:fld>
            <a:endParaRPr lang="en-US"/>
          </a:p>
        </p:txBody>
      </p:sp>
    </p:spTree>
    <p:extLst>
      <p:ext uri="{BB962C8B-B14F-4D97-AF65-F5344CB8AC3E}">
        <p14:creationId xmlns:p14="http://schemas.microsoft.com/office/powerpoint/2010/main" val="3338939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60F5-E297-4C42-03FE-E86BA663B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46CE3-9BA7-E092-706F-4A19E797A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D64C9-FBAA-963E-29FB-7939298F02CF}"/>
              </a:ext>
            </a:extLst>
          </p:cNvPr>
          <p:cNvSpPr>
            <a:spLocks noGrp="1"/>
          </p:cNvSpPr>
          <p:nvPr>
            <p:ph type="body" idx="1"/>
          </p:nvPr>
        </p:nvSpPr>
        <p:spPr/>
        <p:txBody>
          <a:bodyPr/>
          <a:lstStyle/>
          <a:p>
            <a:r>
              <a:rPr lang="en-AU" dirty="0"/>
              <a:t>Here is a video which explains how it is important to know and use the settings on your social media accounts: </a:t>
            </a:r>
            <a:r>
              <a:rPr lang="en-AU" sz="1200" u="sng" kern="1200" dirty="0">
                <a:solidFill>
                  <a:schemeClr val="tx1"/>
                </a:solidFill>
                <a:effectLst/>
                <a:latin typeface="+mn-lt"/>
                <a:ea typeface="+mn-ea"/>
                <a:cs typeface="+mn-cs"/>
                <a:hlinkClick r:id="rId3"/>
              </a:rPr>
              <a:t>https://youtu.be/ALJk5416mNM</a:t>
            </a:r>
            <a:r>
              <a:rPr lang="en-AU" dirty="0">
                <a:effectLst/>
              </a:rPr>
              <a:t> </a:t>
            </a:r>
            <a:endParaRPr lang="en-AU" dirty="0"/>
          </a:p>
          <a:p>
            <a:endParaRPr lang="en-US" dirty="0"/>
          </a:p>
        </p:txBody>
      </p:sp>
      <p:sp>
        <p:nvSpPr>
          <p:cNvPr id="4" name="Slide Number Placeholder 3">
            <a:extLst>
              <a:ext uri="{FF2B5EF4-FFF2-40B4-BE49-F238E27FC236}">
                <a16:creationId xmlns:a16="http://schemas.microsoft.com/office/drawing/2014/main" id="{138CCC00-B896-8CF7-B580-1F1D3B1229BE}"/>
              </a:ext>
            </a:extLst>
          </p:cNvPr>
          <p:cNvSpPr>
            <a:spLocks noGrp="1"/>
          </p:cNvSpPr>
          <p:nvPr>
            <p:ph type="sldNum" sz="quarter" idx="5"/>
          </p:nvPr>
        </p:nvSpPr>
        <p:spPr/>
        <p:txBody>
          <a:bodyPr/>
          <a:lstStyle/>
          <a:p>
            <a:fld id="{B6C4CC28-8C24-E54A-A53E-B78539EC3C4E}" type="slidenum">
              <a:rPr lang="en-US" smtClean="0"/>
              <a:t>24</a:t>
            </a:fld>
            <a:endParaRPr lang="en-US"/>
          </a:p>
        </p:txBody>
      </p:sp>
    </p:spTree>
    <p:extLst>
      <p:ext uri="{BB962C8B-B14F-4D97-AF65-F5344CB8AC3E}">
        <p14:creationId xmlns:p14="http://schemas.microsoft.com/office/powerpoint/2010/main" val="3804328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dirty="0"/>
              <a:t>Share what feels safe for you: </a:t>
            </a:r>
            <a:r>
              <a:rPr lang="en-AU" dirty="0"/>
              <a:t>Advocacy doesn’t mean telling everything about your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Always ask yourself: Would I feel OK if a stranger saw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you are unsure, run your post by someone you trust.</a:t>
            </a: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Remember: </a:t>
            </a:r>
            <a:r>
              <a:rPr lang="en-AU" dirty="0"/>
              <a:t>you don’t need to show your face to advocate.</a:t>
            </a:r>
          </a:p>
          <a:p>
            <a:pPr marL="171450" indent="-171450">
              <a:buFont typeface="Arial" panose="020B0604020202020204" pitchFamily="34" charset="0"/>
              <a:buChar char="•"/>
            </a:pPr>
            <a:r>
              <a:rPr lang="en-AU" dirty="0"/>
              <a:t>Example: </a:t>
            </a:r>
            <a:r>
              <a:rPr lang="en-AU" b="1" i="0" dirty="0"/>
              <a:t>Family Advocacy </a:t>
            </a:r>
            <a:r>
              <a:rPr lang="en-AU" dirty="0"/>
              <a:t>uses infographics and </a:t>
            </a:r>
            <a:r>
              <a:rPr lang="en-AU" b="1" dirty="0"/>
              <a:t>Courtney Ahn Design </a:t>
            </a:r>
            <a:r>
              <a:rPr lang="en-AU" dirty="0"/>
              <a:t>uses beautiful typographic posts no faces needed.</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Learn about the privacy settings on the social media platforms that you choose to use – we have provided links to find more information</a:t>
            </a:r>
          </a:p>
        </p:txBody>
      </p:sp>
      <p:sp>
        <p:nvSpPr>
          <p:cNvPr id="4" name="Slide Number Placeholder 3"/>
          <p:cNvSpPr>
            <a:spLocks noGrp="1"/>
          </p:cNvSpPr>
          <p:nvPr>
            <p:ph type="sldNum" sz="quarter" idx="5"/>
          </p:nvPr>
        </p:nvSpPr>
        <p:spPr/>
        <p:txBody>
          <a:bodyPr/>
          <a:lstStyle/>
          <a:p>
            <a:fld id="{B6C4CC28-8C24-E54A-A53E-B78539EC3C4E}" type="slidenum">
              <a:rPr lang="en-US" smtClean="0"/>
              <a:t>25</a:t>
            </a:fld>
            <a:endParaRPr lang="en-US"/>
          </a:p>
        </p:txBody>
      </p:sp>
    </p:spTree>
    <p:extLst>
      <p:ext uri="{BB962C8B-B14F-4D97-AF65-F5344CB8AC3E}">
        <p14:creationId xmlns:p14="http://schemas.microsoft.com/office/powerpoint/2010/main" val="2018554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2B24C-2F7E-1581-88F6-5F95FB3E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42C9E-BF64-1718-E45A-775EDC4BD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B17B7-197F-854C-7E01-1FF27900C03F}"/>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When </a:t>
            </a:r>
            <a:r>
              <a:rPr lang="en-US" sz="1200" b="1" kern="1200" dirty="0">
                <a:solidFill>
                  <a:schemeClr val="tx1"/>
                </a:solidFill>
                <a:effectLst/>
                <a:latin typeface="+mn-lt"/>
                <a:ea typeface="+mn-ea"/>
                <a:cs typeface="+mn-cs"/>
              </a:rPr>
              <a:t>not to</a:t>
            </a:r>
            <a:r>
              <a:rPr lang="en-US" sz="1200" kern="1200" dirty="0">
                <a:solidFill>
                  <a:schemeClr val="tx1"/>
                </a:solidFill>
                <a:effectLst/>
                <a:latin typeface="+mn-lt"/>
                <a:ea typeface="+mn-ea"/>
                <a:cs typeface="+mn-cs"/>
              </a:rPr>
              <a:t> post:</a:t>
            </a:r>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are upset, unsure or angry – take time to think.</a:t>
            </a:r>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it could impact your safety, job or housing.</a:t>
            </a:r>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it involves others who have not agreed to be included.</a:t>
            </a:r>
            <a:r>
              <a:rPr lang="en-AU" sz="1200" kern="1200" dirty="0">
                <a:solidFill>
                  <a:schemeClr val="tx1"/>
                </a:solidFill>
                <a:effectLst/>
                <a:latin typeface="+mn-lt"/>
                <a:ea typeface="+mn-ea"/>
                <a:cs typeface="+mn-cs"/>
              </a:rPr>
              <a:t> </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Remember that once you post something, it’s hard to take back – we will have a look in the following slides how to edit or delete posts</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If your post will feature another person, always ask for their permission to be included</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If your content is about a sensitive topic, include a content warning (could use the words “trigger warning”) – see the example post we have included</a:t>
            </a:r>
          </a:p>
        </p:txBody>
      </p:sp>
      <p:sp>
        <p:nvSpPr>
          <p:cNvPr id="4" name="Slide Number Placeholder 3">
            <a:extLst>
              <a:ext uri="{FF2B5EF4-FFF2-40B4-BE49-F238E27FC236}">
                <a16:creationId xmlns:a16="http://schemas.microsoft.com/office/drawing/2014/main" id="{599666ED-A5A0-0E6B-227B-EDF40576F4EC}"/>
              </a:ext>
            </a:extLst>
          </p:cNvPr>
          <p:cNvSpPr>
            <a:spLocks noGrp="1"/>
          </p:cNvSpPr>
          <p:nvPr>
            <p:ph type="sldNum" sz="quarter" idx="5"/>
          </p:nvPr>
        </p:nvSpPr>
        <p:spPr/>
        <p:txBody>
          <a:bodyPr/>
          <a:lstStyle/>
          <a:p>
            <a:fld id="{B6C4CC28-8C24-E54A-A53E-B78539EC3C4E}" type="slidenum">
              <a:rPr lang="en-US" smtClean="0"/>
              <a:t>26</a:t>
            </a:fld>
            <a:endParaRPr lang="en-US"/>
          </a:p>
        </p:txBody>
      </p:sp>
    </p:spTree>
    <p:extLst>
      <p:ext uri="{BB962C8B-B14F-4D97-AF65-F5344CB8AC3E}">
        <p14:creationId xmlns:p14="http://schemas.microsoft.com/office/powerpoint/2010/main" val="950876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84823-03F1-867B-EE0B-C35FACFB8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5ADDC-3B54-EEB2-12C4-36950BF4D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CFDA0-D43B-3639-83F0-BB3EFEFFB708}"/>
              </a:ext>
            </a:extLst>
          </p:cNvPr>
          <p:cNvSpPr>
            <a:spLocks noGrp="1"/>
          </p:cNvSpPr>
          <p:nvPr>
            <p:ph type="body" idx="1"/>
          </p:nvPr>
        </p:nvSpPr>
        <p:spPr/>
        <p:txBody>
          <a:bodyPr/>
          <a:lstStyle/>
          <a:p>
            <a:pPr marL="171450" indent="-171450">
              <a:buFont typeface="Arial" panose="020B0604020202020204" pitchFamily="34" charset="0"/>
              <a:buChar char="•"/>
            </a:pPr>
            <a:r>
              <a:rPr lang="en-AU" dirty="0"/>
              <a:t>Sometimes when you post, you might accidentally post something that you didn’t mean to</a:t>
            </a:r>
          </a:p>
          <a:p>
            <a:pPr marL="171450" indent="-171450">
              <a:buFont typeface="Arial" panose="020B0604020202020204" pitchFamily="34" charset="0"/>
              <a:buChar char="•"/>
            </a:pPr>
            <a:r>
              <a:rPr lang="en-AU" dirty="0"/>
              <a:t>There are things you can do when this happens</a:t>
            </a:r>
            <a:endParaRPr lang="en-US" dirty="0"/>
          </a:p>
          <a:p>
            <a:pPr marL="628650" lvl="1" indent="-171450">
              <a:buFont typeface="Arial" panose="020B0604020202020204" pitchFamily="34" charset="0"/>
              <a:buChar char="•"/>
            </a:pPr>
            <a:r>
              <a:rPr lang="en-US" dirty="0"/>
              <a:t>You can edit or delete a post (we will show you what to look for when editing or deleting posts on social media)</a:t>
            </a:r>
          </a:p>
          <a:p>
            <a:pPr marL="628650" lvl="1" indent="-171450">
              <a:buFont typeface="Arial" panose="020B0604020202020204" pitchFamily="34" charset="0"/>
              <a:buChar char="•"/>
            </a:pPr>
            <a:r>
              <a:rPr lang="en-US" dirty="0"/>
              <a:t>You can take a screenshot of abuse which will help you to report it – make sure you know how to take a screenshot on your device</a:t>
            </a:r>
          </a:p>
          <a:p>
            <a:pPr marL="628650" lvl="1" indent="-171450">
              <a:buFont typeface="Arial" panose="020B0604020202020204" pitchFamily="34" charset="0"/>
              <a:buChar char="•"/>
            </a:pPr>
            <a:r>
              <a:rPr lang="en-AU" dirty="0"/>
              <a:t>Ask someone you trust to help you</a:t>
            </a:r>
          </a:p>
          <a:p>
            <a:pPr marL="628650" lvl="1" indent="-171450">
              <a:buFont typeface="Arial" panose="020B0604020202020204" pitchFamily="34" charset="0"/>
              <a:buChar char="•"/>
            </a:pPr>
            <a:r>
              <a:rPr lang="en-AU" dirty="0"/>
              <a:t>Report it – you can report abuse to the </a:t>
            </a:r>
            <a:r>
              <a:rPr lang="en-AU" dirty="0" err="1"/>
              <a:t>eSafety</a:t>
            </a:r>
            <a:r>
              <a:rPr lang="en-AU" dirty="0"/>
              <a:t> Commissioner and you can report cyber crime to the Australian Cyber Security Centre</a:t>
            </a:r>
          </a:p>
        </p:txBody>
      </p:sp>
      <p:sp>
        <p:nvSpPr>
          <p:cNvPr id="4" name="Slide Number Placeholder 3">
            <a:extLst>
              <a:ext uri="{FF2B5EF4-FFF2-40B4-BE49-F238E27FC236}">
                <a16:creationId xmlns:a16="http://schemas.microsoft.com/office/drawing/2014/main" id="{5C989C7A-2693-CF43-8A88-0A34966C48F1}"/>
              </a:ext>
            </a:extLst>
          </p:cNvPr>
          <p:cNvSpPr>
            <a:spLocks noGrp="1"/>
          </p:cNvSpPr>
          <p:nvPr>
            <p:ph type="sldNum" sz="quarter" idx="5"/>
          </p:nvPr>
        </p:nvSpPr>
        <p:spPr/>
        <p:txBody>
          <a:bodyPr/>
          <a:lstStyle/>
          <a:p>
            <a:fld id="{B6C4CC28-8C24-E54A-A53E-B78539EC3C4E}" type="slidenum">
              <a:rPr lang="en-US" smtClean="0"/>
              <a:t>27</a:t>
            </a:fld>
            <a:endParaRPr lang="en-US"/>
          </a:p>
        </p:txBody>
      </p:sp>
    </p:spTree>
    <p:extLst>
      <p:ext uri="{BB962C8B-B14F-4D97-AF65-F5344CB8AC3E}">
        <p14:creationId xmlns:p14="http://schemas.microsoft.com/office/powerpoint/2010/main" val="298017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6E32D-CB58-7825-47BC-6A6B40E41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7E7ED-380F-0B30-B1BA-B8AE68E17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2D8AD-16FB-533D-FBD0-2FC66D129B20}"/>
              </a:ext>
            </a:extLst>
          </p:cNvPr>
          <p:cNvSpPr>
            <a:spLocks noGrp="1"/>
          </p:cNvSpPr>
          <p:nvPr>
            <p:ph type="body" idx="1"/>
          </p:nvPr>
        </p:nvSpPr>
        <p:spPr/>
        <p:txBody>
          <a:bodyPr/>
          <a:lstStyle/>
          <a:p>
            <a:pPr marL="171450" indent="-171450">
              <a:buFont typeface="Arial" panose="020B0604020202020204" pitchFamily="34" charset="0"/>
              <a:buChar char="•"/>
            </a:pPr>
            <a:r>
              <a:rPr lang="en-US" dirty="0"/>
              <a:t>When editing or deleting posts on Facebook, look for three horizontal dots – these will reveal options to edit or delete the post</a:t>
            </a:r>
          </a:p>
          <a:p>
            <a:pPr marL="171450" indent="-171450">
              <a:buFont typeface="Arial" panose="020B0604020202020204" pitchFamily="34" charset="0"/>
              <a:buChar char="•"/>
            </a:pPr>
            <a:r>
              <a:rPr lang="en-US" dirty="0"/>
              <a:t>Please be aware that people may see the post before you have a chance to edit or delete it</a:t>
            </a:r>
          </a:p>
          <a:p>
            <a:endParaRPr lang="en-US" dirty="0"/>
          </a:p>
        </p:txBody>
      </p:sp>
      <p:sp>
        <p:nvSpPr>
          <p:cNvPr id="4" name="Slide Number Placeholder 3">
            <a:extLst>
              <a:ext uri="{FF2B5EF4-FFF2-40B4-BE49-F238E27FC236}">
                <a16:creationId xmlns:a16="http://schemas.microsoft.com/office/drawing/2014/main" id="{7974ED09-D9AA-56FD-3D2E-0B4005F482EC}"/>
              </a:ext>
            </a:extLst>
          </p:cNvPr>
          <p:cNvSpPr>
            <a:spLocks noGrp="1"/>
          </p:cNvSpPr>
          <p:nvPr>
            <p:ph type="sldNum" sz="quarter" idx="5"/>
          </p:nvPr>
        </p:nvSpPr>
        <p:spPr/>
        <p:txBody>
          <a:bodyPr/>
          <a:lstStyle/>
          <a:p>
            <a:fld id="{B6C4CC28-8C24-E54A-A53E-B78539EC3C4E}" type="slidenum">
              <a:rPr lang="en-US" smtClean="0"/>
              <a:t>28</a:t>
            </a:fld>
            <a:endParaRPr lang="en-US"/>
          </a:p>
        </p:txBody>
      </p:sp>
    </p:spTree>
    <p:extLst>
      <p:ext uri="{BB962C8B-B14F-4D97-AF65-F5344CB8AC3E}">
        <p14:creationId xmlns:p14="http://schemas.microsoft.com/office/powerpoint/2010/main" val="307876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99EE-3F16-5A71-249E-24D5F762F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AF2D1-C48D-320A-3D36-B66E9D8F1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4216D-9F8A-1F0E-D229-D814B03ADC1F}"/>
              </a:ext>
            </a:extLst>
          </p:cNvPr>
          <p:cNvSpPr>
            <a:spLocks noGrp="1"/>
          </p:cNvSpPr>
          <p:nvPr>
            <p:ph type="body" idx="1"/>
          </p:nvPr>
        </p:nvSpPr>
        <p:spPr/>
        <p:txBody>
          <a:bodyPr/>
          <a:lstStyle/>
          <a:p>
            <a:pPr marL="171450" indent="-171450">
              <a:buFont typeface="Arial" panose="020B0604020202020204" pitchFamily="34" charset="0"/>
              <a:buChar char="•"/>
            </a:pPr>
            <a:r>
              <a:rPr lang="en-US" dirty="0"/>
              <a:t>When editing or deleting posts on Instagram, look for the vertical ellipsis (three dots on top of each other) – these will reveal options to edit or delete the post</a:t>
            </a:r>
          </a:p>
          <a:p>
            <a:pPr marL="171450" indent="-171450">
              <a:buFont typeface="Arial" panose="020B0604020202020204" pitchFamily="34" charset="0"/>
              <a:buChar char="•"/>
            </a:pPr>
            <a:r>
              <a:rPr lang="en-US" dirty="0"/>
              <a:t>Please be aware that people may see the post before you have a chance to edit or delete it</a:t>
            </a:r>
          </a:p>
        </p:txBody>
      </p:sp>
      <p:sp>
        <p:nvSpPr>
          <p:cNvPr id="4" name="Slide Number Placeholder 3">
            <a:extLst>
              <a:ext uri="{FF2B5EF4-FFF2-40B4-BE49-F238E27FC236}">
                <a16:creationId xmlns:a16="http://schemas.microsoft.com/office/drawing/2014/main" id="{3B0A7777-37A5-DD80-AD0A-1FE1F653BC77}"/>
              </a:ext>
            </a:extLst>
          </p:cNvPr>
          <p:cNvSpPr>
            <a:spLocks noGrp="1"/>
          </p:cNvSpPr>
          <p:nvPr>
            <p:ph type="sldNum" sz="quarter" idx="5"/>
          </p:nvPr>
        </p:nvSpPr>
        <p:spPr/>
        <p:txBody>
          <a:bodyPr/>
          <a:lstStyle/>
          <a:p>
            <a:fld id="{B6C4CC28-8C24-E54A-A53E-B78539EC3C4E}" type="slidenum">
              <a:rPr lang="en-US" smtClean="0"/>
              <a:t>29</a:t>
            </a:fld>
            <a:endParaRPr lang="en-US"/>
          </a:p>
        </p:txBody>
      </p:sp>
    </p:spTree>
    <p:extLst>
      <p:ext uri="{BB962C8B-B14F-4D97-AF65-F5344CB8AC3E}">
        <p14:creationId xmlns:p14="http://schemas.microsoft.com/office/powerpoint/2010/main" val="3179985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8906-CFED-4AF4-6D60-327726DF3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F10BA-C260-525D-1671-556732864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83F31-0405-4C53-F2DC-CE904D6ACDA7}"/>
              </a:ext>
            </a:extLst>
          </p:cNvPr>
          <p:cNvSpPr>
            <a:spLocks noGrp="1"/>
          </p:cNvSpPr>
          <p:nvPr>
            <p:ph type="body" idx="1"/>
          </p:nvPr>
        </p:nvSpPr>
        <p:spPr/>
        <p:txBody>
          <a:bodyPr/>
          <a:lstStyle/>
          <a:p>
            <a:pPr marL="171450" indent="-171450">
              <a:buFont typeface="Arial" panose="020B0604020202020204" pitchFamily="34" charset="0"/>
              <a:buChar char="•"/>
            </a:pPr>
            <a:r>
              <a:rPr lang="en-AU" dirty="0"/>
              <a:t>Let’s have a look at what we will cover in today’s session</a:t>
            </a:r>
          </a:p>
          <a:p>
            <a:pPr marL="171450" indent="-171450">
              <a:buFont typeface="Arial" panose="020B0604020202020204" pitchFamily="34" charset="0"/>
              <a:buChar char="•"/>
            </a:pPr>
            <a:r>
              <a:rPr lang="en-AU" dirty="0"/>
              <a:t>We will have a look at what social media is, how it works and why you would use it for advocacy</a:t>
            </a:r>
          </a:p>
          <a:p>
            <a:pPr marL="171450" indent="-171450">
              <a:buFont typeface="Arial" panose="020B0604020202020204" pitchFamily="34" charset="0"/>
              <a:buChar char="•"/>
            </a:pPr>
            <a:r>
              <a:rPr lang="en-AU" dirty="0"/>
              <a:t>We’ll be covering quite a bit of ground, but don’t worry too much about remembering everything as we will share the recording afterwards so that you can go back over anything that you might have missed.</a:t>
            </a:r>
          </a:p>
        </p:txBody>
      </p:sp>
      <p:sp>
        <p:nvSpPr>
          <p:cNvPr id="4" name="Slide Number Placeholder 3">
            <a:extLst>
              <a:ext uri="{FF2B5EF4-FFF2-40B4-BE49-F238E27FC236}">
                <a16:creationId xmlns:a16="http://schemas.microsoft.com/office/drawing/2014/main" id="{B4AB00BF-6084-5F0E-B2F7-88E0B692216D}"/>
              </a:ext>
            </a:extLst>
          </p:cNvPr>
          <p:cNvSpPr>
            <a:spLocks noGrp="1"/>
          </p:cNvSpPr>
          <p:nvPr>
            <p:ph type="sldNum" sz="quarter" idx="5"/>
          </p:nvPr>
        </p:nvSpPr>
        <p:spPr/>
        <p:txBody>
          <a:bodyPr/>
          <a:lstStyle/>
          <a:p>
            <a:fld id="{B6C4CC28-8C24-E54A-A53E-B78539EC3C4E}" type="slidenum">
              <a:rPr lang="en-US" smtClean="0"/>
              <a:t>3</a:t>
            </a:fld>
            <a:endParaRPr lang="en-US"/>
          </a:p>
        </p:txBody>
      </p:sp>
    </p:spTree>
    <p:extLst>
      <p:ext uri="{BB962C8B-B14F-4D97-AF65-F5344CB8AC3E}">
        <p14:creationId xmlns:p14="http://schemas.microsoft.com/office/powerpoint/2010/main" val="4262870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073D4-7A0B-05D0-D70A-024F115CC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69C49-55B6-CF63-6777-06DF4196D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D8283-1F56-E1DA-AAB7-CCEAB5CBD1FC}"/>
              </a:ext>
            </a:extLst>
          </p:cNvPr>
          <p:cNvSpPr>
            <a:spLocks noGrp="1"/>
          </p:cNvSpPr>
          <p:nvPr>
            <p:ph type="body" idx="1"/>
          </p:nvPr>
        </p:nvSpPr>
        <p:spPr/>
        <p:txBody>
          <a:bodyPr/>
          <a:lstStyle/>
          <a:p>
            <a:pPr marL="171450" indent="-171450">
              <a:buFont typeface="Arial" panose="020B0604020202020204" pitchFamily="34" charset="0"/>
              <a:buChar char="•"/>
            </a:pPr>
            <a:r>
              <a:rPr lang="en-US" dirty="0"/>
              <a:t>When editing or deleting posts on TikTok, look for the three horizontal dots – these will reveal options to edit or delete the post</a:t>
            </a:r>
          </a:p>
          <a:p>
            <a:pPr marL="171450" indent="-171450">
              <a:buFont typeface="Arial" panose="020B0604020202020204" pitchFamily="34" charset="0"/>
              <a:buChar char="•"/>
            </a:pPr>
            <a:r>
              <a:rPr lang="en-US" dirty="0"/>
              <a:t>Please be aware that people may see the post before you have a chance to edit or delete it</a:t>
            </a:r>
          </a:p>
        </p:txBody>
      </p:sp>
      <p:sp>
        <p:nvSpPr>
          <p:cNvPr id="4" name="Slide Number Placeholder 3">
            <a:extLst>
              <a:ext uri="{FF2B5EF4-FFF2-40B4-BE49-F238E27FC236}">
                <a16:creationId xmlns:a16="http://schemas.microsoft.com/office/drawing/2014/main" id="{FABEB310-C7BD-7F8B-4414-815894398C78}"/>
              </a:ext>
            </a:extLst>
          </p:cNvPr>
          <p:cNvSpPr>
            <a:spLocks noGrp="1"/>
          </p:cNvSpPr>
          <p:nvPr>
            <p:ph type="sldNum" sz="quarter" idx="5"/>
          </p:nvPr>
        </p:nvSpPr>
        <p:spPr/>
        <p:txBody>
          <a:bodyPr/>
          <a:lstStyle/>
          <a:p>
            <a:fld id="{B6C4CC28-8C24-E54A-A53E-B78539EC3C4E}" type="slidenum">
              <a:rPr lang="en-US" smtClean="0"/>
              <a:t>30</a:t>
            </a:fld>
            <a:endParaRPr lang="en-US"/>
          </a:p>
        </p:txBody>
      </p:sp>
    </p:spTree>
    <p:extLst>
      <p:ext uri="{BB962C8B-B14F-4D97-AF65-F5344CB8AC3E}">
        <p14:creationId xmlns:p14="http://schemas.microsoft.com/office/powerpoint/2010/main" val="2354358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470F-12F2-3E0B-3ECA-0105E9D17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74B23-748E-7793-36DA-33E9A6549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3466A-35BD-0186-D86A-4735ADF2BC07}"/>
              </a:ext>
            </a:extLst>
          </p:cNvPr>
          <p:cNvSpPr>
            <a:spLocks noGrp="1"/>
          </p:cNvSpPr>
          <p:nvPr>
            <p:ph type="body" idx="1"/>
          </p:nvPr>
        </p:nvSpPr>
        <p:spPr/>
        <p:txBody>
          <a:bodyPr/>
          <a:lstStyle/>
          <a:p>
            <a:pPr marL="171450" indent="-171450">
              <a:buFont typeface="Arial" panose="020B0604020202020204" pitchFamily="34" charset="0"/>
              <a:buChar char="•"/>
            </a:pPr>
            <a:r>
              <a:rPr lang="en-AU" dirty="0"/>
              <a:t>Report abuse and online harm to the </a:t>
            </a:r>
            <a:r>
              <a:rPr lang="en-AU" dirty="0" err="1"/>
              <a:t>eSafety</a:t>
            </a:r>
            <a:r>
              <a:rPr lang="en-AU" dirty="0"/>
              <a:t> Commissioner</a:t>
            </a:r>
          </a:p>
          <a:p>
            <a:pPr marL="171450" indent="-171450">
              <a:buFont typeface="Arial" panose="020B0604020202020204" pitchFamily="34" charset="0"/>
              <a:buChar char="•"/>
            </a:pPr>
            <a:r>
              <a:rPr lang="en-AU" dirty="0"/>
              <a:t>Report cyber crime to the Australian Cyber Security Centre</a:t>
            </a:r>
          </a:p>
          <a:p>
            <a:pPr marL="171450" indent="-171450">
              <a:buFont typeface="Arial" panose="020B0604020202020204" pitchFamily="34" charset="0"/>
              <a:buChar char="•"/>
            </a:pPr>
            <a:r>
              <a:rPr lang="en-AU" dirty="0"/>
              <a:t>We will include links in our resources</a:t>
            </a:r>
          </a:p>
          <a:p>
            <a:endParaRPr lang="en-US" dirty="0"/>
          </a:p>
        </p:txBody>
      </p:sp>
      <p:sp>
        <p:nvSpPr>
          <p:cNvPr id="4" name="Slide Number Placeholder 3">
            <a:extLst>
              <a:ext uri="{FF2B5EF4-FFF2-40B4-BE49-F238E27FC236}">
                <a16:creationId xmlns:a16="http://schemas.microsoft.com/office/drawing/2014/main" id="{A60B2700-145E-B4BA-5AF7-CC19DD0BBD37}"/>
              </a:ext>
            </a:extLst>
          </p:cNvPr>
          <p:cNvSpPr>
            <a:spLocks noGrp="1"/>
          </p:cNvSpPr>
          <p:nvPr>
            <p:ph type="sldNum" sz="quarter" idx="5"/>
          </p:nvPr>
        </p:nvSpPr>
        <p:spPr/>
        <p:txBody>
          <a:bodyPr/>
          <a:lstStyle/>
          <a:p>
            <a:fld id="{B6C4CC28-8C24-E54A-A53E-B78539EC3C4E}" type="slidenum">
              <a:rPr lang="en-US" smtClean="0"/>
              <a:t>31</a:t>
            </a:fld>
            <a:endParaRPr lang="en-US"/>
          </a:p>
        </p:txBody>
      </p:sp>
    </p:spTree>
    <p:extLst>
      <p:ext uri="{BB962C8B-B14F-4D97-AF65-F5344CB8AC3E}">
        <p14:creationId xmlns:p14="http://schemas.microsoft.com/office/powerpoint/2010/main" val="3790486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32A19-5E96-023A-A486-FCB658B1A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E9AD4-C0CE-0B45-44CD-DAE7784E2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04E8C-D85D-FACD-E86C-FC5261B9850F}"/>
              </a:ext>
            </a:extLst>
          </p:cNvPr>
          <p:cNvSpPr>
            <a:spLocks noGrp="1"/>
          </p:cNvSpPr>
          <p:nvPr>
            <p:ph type="body" idx="1"/>
          </p:nvPr>
        </p:nvSpPr>
        <p:spPr/>
        <p:txBody>
          <a:bodyPr/>
          <a:lstStyle/>
          <a:p>
            <a:r>
              <a:rPr lang="en-AU" dirty="0"/>
              <a:t>The next thing we’re going to consider are the things you can do to stop yourself from feeling overwhelmed by social media. </a:t>
            </a:r>
          </a:p>
          <a:p>
            <a:r>
              <a:rPr lang="en-AU" dirty="0"/>
              <a:t>You could find yourself feeling overwhelmed by notifications, by the types of content you see in your feed, or even by advertising that doesn’t match your interests.</a:t>
            </a:r>
          </a:p>
          <a:p>
            <a:endParaRPr lang="en-AU" dirty="0"/>
          </a:p>
          <a:p>
            <a:r>
              <a:rPr lang="en-AU" dirty="0"/>
              <a:t>Have you ever found yourself feeling stressed by social media? And if you have, would you like to share what you do to manage that feeling?</a:t>
            </a:r>
          </a:p>
        </p:txBody>
      </p:sp>
      <p:sp>
        <p:nvSpPr>
          <p:cNvPr id="4" name="Slide Number Placeholder 3">
            <a:extLst>
              <a:ext uri="{FF2B5EF4-FFF2-40B4-BE49-F238E27FC236}">
                <a16:creationId xmlns:a16="http://schemas.microsoft.com/office/drawing/2014/main" id="{C252AAF5-8F2A-0278-69BC-9013871E664B}"/>
              </a:ext>
            </a:extLst>
          </p:cNvPr>
          <p:cNvSpPr>
            <a:spLocks noGrp="1"/>
          </p:cNvSpPr>
          <p:nvPr>
            <p:ph type="sldNum" sz="quarter" idx="5"/>
          </p:nvPr>
        </p:nvSpPr>
        <p:spPr/>
        <p:txBody>
          <a:bodyPr/>
          <a:lstStyle/>
          <a:p>
            <a:fld id="{B6C4CC28-8C24-E54A-A53E-B78539EC3C4E}" type="slidenum">
              <a:rPr lang="en-US" smtClean="0"/>
              <a:t>32</a:t>
            </a:fld>
            <a:endParaRPr lang="en-US"/>
          </a:p>
        </p:txBody>
      </p:sp>
    </p:spTree>
    <p:extLst>
      <p:ext uri="{BB962C8B-B14F-4D97-AF65-F5344CB8AC3E}">
        <p14:creationId xmlns:p14="http://schemas.microsoft.com/office/powerpoint/2010/main" val="3572417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Social media should be useful, not stressful.</a:t>
            </a:r>
          </a:p>
          <a:p>
            <a:pPr marL="171450" indent="-171450">
              <a:buFont typeface="Arial" panose="020B0604020202020204" pitchFamily="34" charset="0"/>
              <a:buChar char="•"/>
            </a:pPr>
            <a:r>
              <a:rPr lang="en-AU" dirty="0"/>
              <a:t>If you need time out, you can turn off your notifications – we will show you what to look for when you change these in settings</a:t>
            </a:r>
          </a:p>
        </p:txBody>
      </p:sp>
      <p:sp>
        <p:nvSpPr>
          <p:cNvPr id="4" name="Slide Number Placeholder 3"/>
          <p:cNvSpPr>
            <a:spLocks noGrp="1"/>
          </p:cNvSpPr>
          <p:nvPr>
            <p:ph type="sldNum" sz="quarter" idx="5"/>
          </p:nvPr>
        </p:nvSpPr>
        <p:spPr/>
        <p:txBody>
          <a:bodyPr/>
          <a:lstStyle/>
          <a:p>
            <a:fld id="{B6C4CC28-8C24-E54A-A53E-B78539EC3C4E}" type="slidenum">
              <a:rPr lang="en-US" smtClean="0"/>
              <a:t>33</a:t>
            </a:fld>
            <a:endParaRPr lang="en-US"/>
          </a:p>
        </p:txBody>
      </p:sp>
    </p:spTree>
    <p:extLst>
      <p:ext uri="{BB962C8B-B14F-4D97-AF65-F5344CB8AC3E}">
        <p14:creationId xmlns:p14="http://schemas.microsoft.com/office/powerpoint/2010/main" val="130646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DB94-1815-7147-93E6-8416BDA4B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B98C6-6F86-C248-E64F-EA1E252C6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05414-90C5-53D4-70E6-CC80330BEDBF}"/>
              </a:ext>
            </a:extLst>
          </p:cNvPr>
          <p:cNvSpPr>
            <a:spLocks noGrp="1"/>
          </p:cNvSpPr>
          <p:nvPr>
            <p:ph type="body" idx="1"/>
          </p:nvPr>
        </p:nvSpPr>
        <p:spPr/>
        <p:txBody>
          <a:bodyPr/>
          <a:lstStyle/>
          <a:p>
            <a:pPr marL="171450" indent="-171450">
              <a:buFont typeface="Arial" panose="020B0604020202020204" pitchFamily="34" charset="0"/>
              <a:buChar char="•"/>
            </a:pPr>
            <a:r>
              <a:rPr lang="en-AU" dirty="0"/>
              <a:t>It’s common to use the cog icon to indicate settings – look for this when you want to change your notifications settings, or update your privacy settings and more</a:t>
            </a:r>
          </a:p>
        </p:txBody>
      </p:sp>
      <p:sp>
        <p:nvSpPr>
          <p:cNvPr id="4" name="Slide Number Placeholder 3">
            <a:extLst>
              <a:ext uri="{FF2B5EF4-FFF2-40B4-BE49-F238E27FC236}">
                <a16:creationId xmlns:a16="http://schemas.microsoft.com/office/drawing/2014/main" id="{08822ADF-2A0E-47F1-886B-AC56793AA2D8}"/>
              </a:ext>
            </a:extLst>
          </p:cNvPr>
          <p:cNvSpPr>
            <a:spLocks noGrp="1"/>
          </p:cNvSpPr>
          <p:nvPr>
            <p:ph type="sldNum" sz="quarter" idx="5"/>
          </p:nvPr>
        </p:nvSpPr>
        <p:spPr/>
        <p:txBody>
          <a:bodyPr/>
          <a:lstStyle/>
          <a:p>
            <a:fld id="{B6C4CC28-8C24-E54A-A53E-B78539EC3C4E}" type="slidenum">
              <a:rPr lang="en-US" smtClean="0"/>
              <a:t>34</a:t>
            </a:fld>
            <a:endParaRPr lang="en-US"/>
          </a:p>
        </p:txBody>
      </p:sp>
    </p:spTree>
    <p:extLst>
      <p:ext uri="{BB962C8B-B14F-4D97-AF65-F5344CB8AC3E}">
        <p14:creationId xmlns:p14="http://schemas.microsoft.com/office/powerpoint/2010/main" val="1479490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5B9D-83BA-8B2C-9993-A3EB62F99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0C4C4-2C27-0565-D2BF-D10754A85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D513A-8D40-AB56-E93F-52C334D67F4B}"/>
              </a:ext>
            </a:extLst>
          </p:cNvPr>
          <p:cNvSpPr>
            <a:spLocks noGrp="1"/>
          </p:cNvSpPr>
          <p:nvPr>
            <p:ph type="body" idx="1"/>
          </p:nvPr>
        </p:nvSpPr>
        <p:spPr/>
        <p:txBody>
          <a:bodyPr/>
          <a:lstStyle/>
          <a:p>
            <a:pPr marL="171450" indent="-171450">
              <a:buFont typeface="Arial" panose="020B0604020202020204" pitchFamily="34" charset="0"/>
              <a:buChar char="•"/>
            </a:pPr>
            <a:r>
              <a:rPr lang="en-AU" dirty="0"/>
              <a:t>In Instagram, they use a hamburger menu (three stacked lines) to indicate a menu – look for this when you want to change your notifications settings, or update your privacy settings and more</a:t>
            </a:r>
          </a:p>
        </p:txBody>
      </p:sp>
      <p:sp>
        <p:nvSpPr>
          <p:cNvPr id="4" name="Slide Number Placeholder 3">
            <a:extLst>
              <a:ext uri="{FF2B5EF4-FFF2-40B4-BE49-F238E27FC236}">
                <a16:creationId xmlns:a16="http://schemas.microsoft.com/office/drawing/2014/main" id="{A6599E64-B679-1F82-0ED0-96718DF8F91A}"/>
              </a:ext>
            </a:extLst>
          </p:cNvPr>
          <p:cNvSpPr>
            <a:spLocks noGrp="1"/>
          </p:cNvSpPr>
          <p:nvPr>
            <p:ph type="sldNum" sz="quarter" idx="5"/>
          </p:nvPr>
        </p:nvSpPr>
        <p:spPr/>
        <p:txBody>
          <a:bodyPr/>
          <a:lstStyle/>
          <a:p>
            <a:fld id="{B6C4CC28-8C24-E54A-A53E-B78539EC3C4E}" type="slidenum">
              <a:rPr lang="en-US" smtClean="0"/>
              <a:t>35</a:t>
            </a:fld>
            <a:endParaRPr lang="en-US"/>
          </a:p>
        </p:txBody>
      </p:sp>
    </p:spTree>
    <p:extLst>
      <p:ext uri="{BB962C8B-B14F-4D97-AF65-F5344CB8AC3E}">
        <p14:creationId xmlns:p14="http://schemas.microsoft.com/office/powerpoint/2010/main" val="909818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B248F-801C-16AB-2D26-45AA753FE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86B18-05A5-2605-A4DC-7D9C964EB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C8FC5-51EB-D891-E152-F06633DA598C}"/>
              </a:ext>
            </a:extLst>
          </p:cNvPr>
          <p:cNvSpPr>
            <a:spLocks noGrp="1"/>
          </p:cNvSpPr>
          <p:nvPr>
            <p:ph type="body" idx="1"/>
          </p:nvPr>
        </p:nvSpPr>
        <p:spPr/>
        <p:txBody>
          <a:bodyPr/>
          <a:lstStyle/>
          <a:p>
            <a:pPr marL="171450" indent="-171450">
              <a:buFont typeface="Arial" panose="020B0604020202020204" pitchFamily="34" charset="0"/>
              <a:buChar char="•"/>
            </a:pPr>
            <a:r>
              <a:rPr lang="en-AU" dirty="0"/>
              <a:t>Taking breaks is normal – even advocates step back sometimes.</a:t>
            </a:r>
          </a:p>
        </p:txBody>
      </p:sp>
      <p:sp>
        <p:nvSpPr>
          <p:cNvPr id="4" name="Slide Number Placeholder 3">
            <a:extLst>
              <a:ext uri="{FF2B5EF4-FFF2-40B4-BE49-F238E27FC236}">
                <a16:creationId xmlns:a16="http://schemas.microsoft.com/office/drawing/2014/main" id="{E357F92D-A34C-9987-E3A9-1EA5A52C3BFB}"/>
              </a:ext>
            </a:extLst>
          </p:cNvPr>
          <p:cNvSpPr>
            <a:spLocks noGrp="1"/>
          </p:cNvSpPr>
          <p:nvPr>
            <p:ph type="sldNum" sz="quarter" idx="5"/>
          </p:nvPr>
        </p:nvSpPr>
        <p:spPr/>
        <p:txBody>
          <a:bodyPr/>
          <a:lstStyle/>
          <a:p>
            <a:fld id="{B6C4CC28-8C24-E54A-A53E-B78539EC3C4E}" type="slidenum">
              <a:rPr lang="en-US" smtClean="0"/>
              <a:t>36</a:t>
            </a:fld>
            <a:endParaRPr lang="en-US"/>
          </a:p>
        </p:txBody>
      </p:sp>
    </p:spTree>
    <p:extLst>
      <p:ext uri="{BB962C8B-B14F-4D97-AF65-F5344CB8AC3E}">
        <p14:creationId xmlns:p14="http://schemas.microsoft.com/office/powerpoint/2010/main" val="707962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AB2C4-FD0C-1629-569A-4F559B8FC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1A6E8-BF45-ED57-9CA2-AB0175F9A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DE92A-918F-3B14-77B0-F400FA5570B3}"/>
              </a:ext>
            </a:extLst>
          </p:cNvPr>
          <p:cNvSpPr>
            <a:spLocks noGrp="1"/>
          </p:cNvSpPr>
          <p:nvPr>
            <p:ph type="body" idx="1"/>
          </p:nvPr>
        </p:nvSpPr>
        <p:spPr/>
        <p:txBody>
          <a:bodyPr/>
          <a:lstStyle/>
          <a:p>
            <a:pPr marL="171450" indent="-171450">
              <a:buFont typeface="Arial" panose="020B0604020202020204" pitchFamily="34" charset="0"/>
              <a:buChar char="•"/>
            </a:pPr>
            <a:r>
              <a:rPr lang="en-AU" dirty="0"/>
              <a:t>Advocacy is stronger when it’s accessible.</a:t>
            </a:r>
          </a:p>
          <a:p>
            <a:pPr marL="171450" indent="-171450">
              <a:buFont typeface="Arial" panose="020B0604020202020204" pitchFamily="34" charset="0"/>
              <a:buChar char="•"/>
            </a:pPr>
            <a:r>
              <a:rPr lang="en-AU" dirty="0"/>
              <a:t>There are some things you can do to make your posts and the content you share more accessible</a:t>
            </a:r>
          </a:p>
        </p:txBody>
      </p:sp>
      <p:sp>
        <p:nvSpPr>
          <p:cNvPr id="4" name="Slide Number Placeholder 3">
            <a:extLst>
              <a:ext uri="{FF2B5EF4-FFF2-40B4-BE49-F238E27FC236}">
                <a16:creationId xmlns:a16="http://schemas.microsoft.com/office/drawing/2014/main" id="{9E1AAA6B-4432-0747-1104-573AC59B23C5}"/>
              </a:ext>
            </a:extLst>
          </p:cNvPr>
          <p:cNvSpPr>
            <a:spLocks noGrp="1"/>
          </p:cNvSpPr>
          <p:nvPr>
            <p:ph type="sldNum" sz="quarter" idx="5"/>
          </p:nvPr>
        </p:nvSpPr>
        <p:spPr/>
        <p:txBody>
          <a:bodyPr/>
          <a:lstStyle/>
          <a:p>
            <a:fld id="{B6C4CC28-8C24-E54A-A53E-B78539EC3C4E}" type="slidenum">
              <a:rPr lang="en-US" smtClean="0"/>
              <a:t>37</a:t>
            </a:fld>
            <a:endParaRPr lang="en-US"/>
          </a:p>
        </p:txBody>
      </p:sp>
    </p:spTree>
    <p:extLst>
      <p:ext uri="{BB962C8B-B14F-4D97-AF65-F5344CB8AC3E}">
        <p14:creationId xmlns:p14="http://schemas.microsoft.com/office/powerpoint/2010/main" val="2631024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When you find posts that inspire you or have a message you would like to share, you can save them and pin posts so you </a:t>
            </a:r>
          </a:p>
          <a:p>
            <a:pPr marL="171450" indent="-171450">
              <a:buFont typeface="Arial" panose="020B0604020202020204" pitchFamily="34" charset="0"/>
              <a:buChar char="•"/>
            </a:pPr>
            <a:r>
              <a:rPr lang="en-AU" dirty="0"/>
              <a:t>Here is a short video showing how to save your posts</a:t>
            </a:r>
          </a:p>
        </p:txBody>
      </p:sp>
      <p:sp>
        <p:nvSpPr>
          <p:cNvPr id="4" name="Slide Number Placeholder 3"/>
          <p:cNvSpPr>
            <a:spLocks noGrp="1"/>
          </p:cNvSpPr>
          <p:nvPr>
            <p:ph type="sldNum" sz="quarter" idx="5"/>
          </p:nvPr>
        </p:nvSpPr>
        <p:spPr/>
        <p:txBody>
          <a:bodyPr/>
          <a:lstStyle/>
          <a:p>
            <a:fld id="{B6C4CC28-8C24-E54A-A53E-B78539EC3C4E}" type="slidenum">
              <a:rPr lang="en-US" smtClean="0"/>
              <a:t>38</a:t>
            </a:fld>
            <a:endParaRPr lang="en-US"/>
          </a:p>
        </p:txBody>
      </p:sp>
    </p:spTree>
    <p:extLst>
      <p:ext uri="{BB962C8B-B14F-4D97-AF65-F5344CB8AC3E}">
        <p14:creationId xmlns:p14="http://schemas.microsoft.com/office/powerpoint/2010/main" val="2296150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2A20-20BD-3A36-577E-AA8D93F9B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FAA43-A4A1-EAAE-C8AE-5E37D591C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AE24B-6E17-1A9F-80C4-727654FD7A79}"/>
              </a:ext>
            </a:extLst>
          </p:cNvPr>
          <p:cNvSpPr>
            <a:spLocks noGrp="1"/>
          </p:cNvSpPr>
          <p:nvPr>
            <p:ph type="body" idx="1"/>
          </p:nvPr>
        </p:nvSpPr>
        <p:spPr/>
        <p:txBody>
          <a:bodyPr/>
          <a:lstStyle/>
          <a:p>
            <a:pPr marL="171450" indent="-171450">
              <a:buFont typeface="Arial" panose="020B0604020202020204" pitchFamily="34" charset="0"/>
              <a:buChar char="•"/>
            </a:pPr>
            <a:r>
              <a:rPr lang="en-AU" dirty="0"/>
              <a:t>Here are some examples of content that use captions, alt text, and plain English</a:t>
            </a:r>
          </a:p>
        </p:txBody>
      </p:sp>
      <p:sp>
        <p:nvSpPr>
          <p:cNvPr id="4" name="Slide Number Placeholder 3">
            <a:extLst>
              <a:ext uri="{FF2B5EF4-FFF2-40B4-BE49-F238E27FC236}">
                <a16:creationId xmlns:a16="http://schemas.microsoft.com/office/drawing/2014/main" id="{DD908431-A1E7-91BF-1537-7E190C5A47C7}"/>
              </a:ext>
            </a:extLst>
          </p:cNvPr>
          <p:cNvSpPr>
            <a:spLocks noGrp="1"/>
          </p:cNvSpPr>
          <p:nvPr>
            <p:ph type="sldNum" sz="quarter" idx="5"/>
          </p:nvPr>
        </p:nvSpPr>
        <p:spPr/>
        <p:txBody>
          <a:bodyPr/>
          <a:lstStyle/>
          <a:p>
            <a:fld id="{B6C4CC28-8C24-E54A-A53E-B78539EC3C4E}" type="slidenum">
              <a:rPr lang="en-US" smtClean="0"/>
              <a:t>39</a:t>
            </a:fld>
            <a:endParaRPr lang="en-US"/>
          </a:p>
        </p:txBody>
      </p:sp>
    </p:spTree>
    <p:extLst>
      <p:ext uri="{BB962C8B-B14F-4D97-AF65-F5344CB8AC3E}">
        <p14:creationId xmlns:p14="http://schemas.microsoft.com/office/powerpoint/2010/main" val="117741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asked you all to indicate how confident you feel about understanding and using social media – as you can see we have a range of confidence levels, with some feeling not at all confident through to others feeling moderately to extremely confident</a:t>
            </a:r>
          </a:p>
          <a:p>
            <a:pPr marL="171450" indent="-171450">
              <a:buFont typeface="Arial" panose="020B0604020202020204" pitchFamily="34" charset="0"/>
              <a:buChar char="•"/>
            </a:pPr>
            <a:r>
              <a:rPr lang="en-US" dirty="0"/>
              <a:t>This will be an introduction to social media so for those of you who feel very confident, you may be covering familiar ground</a:t>
            </a:r>
          </a:p>
          <a:p>
            <a:pPr marL="171450" indent="-171450">
              <a:buFont typeface="Arial" panose="020B0604020202020204" pitchFamily="34" charset="0"/>
              <a:buChar char="•"/>
            </a:pPr>
            <a:r>
              <a:rPr lang="en-US" dirty="0"/>
              <a:t>Please feel free to ask questions as we go – Nick will be monitoring the chat</a:t>
            </a:r>
          </a:p>
        </p:txBody>
      </p:sp>
      <p:sp>
        <p:nvSpPr>
          <p:cNvPr id="4" name="Slide Number Placeholder 3"/>
          <p:cNvSpPr>
            <a:spLocks noGrp="1"/>
          </p:cNvSpPr>
          <p:nvPr>
            <p:ph type="sldNum" sz="quarter" idx="5"/>
          </p:nvPr>
        </p:nvSpPr>
        <p:spPr/>
        <p:txBody>
          <a:bodyPr/>
          <a:lstStyle/>
          <a:p>
            <a:fld id="{B6C4CC28-8C24-E54A-A53E-B78539EC3C4E}" type="slidenum">
              <a:rPr lang="en-US" smtClean="0"/>
              <a:t>4</a:t>
            </a:fld>
            <a:endParaRPr lang="en-US"/>
          </a:p>
        </p:txBody>
      </p:sp>
    </p:spTree>
    <p:extLst>
      <p:ext uri="{BB962C8B-B14F-4D97-AF65-F5344CB8AC3E}">
        <p14:creationId xmlns:p14="http://schemas.microsoft.com/office/powerpoint/2010/main" val="3129247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9B06-BF3E-25D0-2A8C-0F4B608AC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06F4C-6805-9091-5F01-58B634566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E30BF-7DF4-D159-F657-1AD9FA6CA862}"/>
              </a:ext>
            </a:extLst>
          </p:cNvPr>
          <p:cNvSpPr>
            <a:spLocks noGrp="1"/>
          </p:cNvSpPr>
          <p:nvPr>
            <p:ph type="body" idx="1"/>
          </p:nvPr>
        </p:nvSpPr>
        <p:spPr/>
        <p:txBody>
          <a:bodyPr/>
          <a:lstStyle/>
          <a:p>
            <a:r>
              <a:rPr lang="en-AU" dirty="0"/>
              <a:t>Now that we have looked at some of the different social media platforms and how they work, are there any that you would like to start using?</a:t>
            </a:r>
          </a:p>
        </p:txBody>
      </p:sp>
      <p:sp>
        <p:nvSpPr>
          <p:cNvPr id="4" name="Slide Number Placeholder 3">
            <a:extLst>
              <a:ext uri="{FF2B5EF4-FFF2-40B4-BE49-F238E27FC236}">
                <a16:creationId xmlns:a16="http://schemas.microsoft.com/office/drawing/2014/main" id="{1CC168D2-13C6-2370-7D24-166340A59DEA}"/>
              </a:ext>
            </a:extLst>
          </p:cNvPr>
          <p:cNvSpPr>
            <a:spLocks noGrp="1"/>
          </p:cNvSpPr>
          <p:nvPr>
            <p:ph type="sldNum" sz="quarter" idx="5"/>
          </p:nvPr>
        </p:nvSpPr>
        <p:spPr/>
        <p:txBody>
          <a:bodyPr/>
          <a:lstStyle/>
          <a:p>
            <a:fld id="{B6C4CC28-8C24-E54A-A53E-B78539EC3C4E}" type="slidenum">
              <a:rPr lang="en-US" smtClean="0"/>
              <a:t>40</a:t>
            </a:fld>
            <a:endParaRPr lang="en-US"/>
          </a:p>
        </p:txBody>
      </p:sp>
    </p:spTree>
    <p:extLst>
      <p:ext uri="{BB962C8B-B14F-4D97-AF65-F5344CB8AC3E}">
        <p14:creationId xmlns:p14="http://schemas.microsoft.com/office/powerpoint/2010/main" val="473383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Reminder: Everyone’s advocacy journey is different.</a:t>
            </a:r>
          </a:p>
          <a:p>
            <a:pPr marL="171450" indent="-171450">
              <a:buFont typeface="Arial" panose="020B0604020202020204" pitchFamily="34" charset="0"/>
              <a:buChar char="•"/>
            </a:pPr>
            <a:r>
              <a:rPr lang="en-AU" dirty="0"/>
              <a:t>We encourage you to practice safely and share at their own pace.</a:t>
            </a:r>
          </a:p>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41</a:t>
            </a:fld>
            <a:endParaRPr lang="en-US"/>
          </a:p>
        </p:txBody>
      </p:sp>
    </p:spTree>
    <p:extLst>
      <p:ext uri="{BB962C8B-B14F-4D97-AF65-F5344CB8AC3E}">
        <p14:creationId xmlns:p14="http://schemas.microsoft.com/office/powerpoint/2010/main" val="1161518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924B7-0B8B-A5CA-D08F-509867BE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A2E8B-6758-F272-D5F1-F3D2FE3CF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1BB32-2077-D69C-CC0E-38CB7476DA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6D3EFC-B71D-3863-77E3-0D15E9E42468}"/>
              </a:ext>
            </a:extLst>
          </p:cNvPr>
          <p:cNvSpPr>
            <a:spLocks noGrp="1"/>
          </p:cNvSpPr>
          <p:nvPr>
            <p:ph type="sldNum" sz="quarter" idx="5"/>
          </p:nvPr>
        </p:nvSpPr>
        <p:spPr/>
        <p:txBody>
          <a:bodyPr/>
          <a:lstStyle/>
          <a:p>
            <a:fld id="{B6C4CC28-8C24-E54A-A53E-B78539EC3C4E}" type="slidenum">
              <a:rPr lang="en-US" smtClean="0"/>
              <a:t>42</a:t>
            </a:fld>
            <a:endParaRPr lang="en-US"/>
          </a:p>
        </p:txBody>
      </p:sp>
    </p:spTree>
    <p:extLst>
      <p:ext uri="{BB962C8B-B14F-4D97-AF65-F5344CB8AC3E}">
        <p14:creationId xmlns:p14="http://schemas.microsoft.com/office/powerpoint/2010/main" val="150086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50FA-EEB1-CCD1-F9A4-E3D069BF6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4FAD6-451F-799C-4592-71F252B19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DF3C4-D608-EA5C-877A-C43E29CE5E58}"/>
              </a:ext>
            </a:extLst>
          </p:cNvPr>
          <p:cNvSpPr>
            <a:spLocks noGrp="1"/>
          </p:cNvSpPr>
          <p:nvPr>
            <p:ph type="body" idx="1"/>
          </p:nvPr>
        </p:nvSpPr>
        <p:spPr/>
        <p:txBody>
          <a:bodyPr/>
          <a:lstStyle/>
          <a:p>
            <a:pPr marL="171450" indent="-171450">
              <a:buFont typeface="Arial" panose="020B0604020202020204" pitchFamily="34" charset="0"/>
              <a:buChar char="•"/>
            </a:pPr>
            <a:r>
              <a:rPr lang="en-AU" dirty="0"/>
              <a:t>Advocacy is about making sure people with disability are heard, included, and respected.</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It can look different: writing a post, signing a petition, or speaking at an event.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Everyday acts count — even sharing your own experience online is advocacy.</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Example: A short Facebook post about accessibility issues on buses is still advocacy, because it pushes for change.</a:t>
            </a:r>
          </a:p>
        </p:txBody>
      </p:sp>
      <p:sp>
        <p:nvSpPr>
          <p:cNvPr id="4" name="Slide Number Placeholder 3">
            <a:extLst>
              <a:ext uri="{FF2B5EF4-FFF2-40B4-BE49-F238E27FC236}">
                <a16:creationId xmlns:a16="http://schemas.microsoft.com/office/drawing/2014/main" id="{9C838A6A-807F-F7CC-CF50-1EF002BF72D1}"/>
              </a:ext>
            </a:extLst>
          </p:cNvPr>
          <p:cNvSpPr>
            <a:spLocks noGrp="1"/>
          </p:cNvSpPr>
          <p:nvPr>
            <p:ph type="sldNum" sz="quarter" idx="5"/>
          </p:nvPr>
        </p:nvSpPr>
        <p:spPr/>
        <p:txBody>
          <a:bodyPr/>
          <a:lstStyle/>
          <a:p>
            <a:fld id="{B6C4CC28-8C24-E54A-A53E-B78539EC3C4E}" type="slidenum">
              <a:rPr lang="en-US" smtClean="0"/>
              <a:t>5</a:t>
            </a:fld>
            <a:endParaRPr lang="en-US"/>
          </a:p>
        </p:txBody>
      </p:sp>
    </p:spTree>
    <p:extLst>
      <p:ext uri="{BB962C8B-B14F-4D97-AF65-F5344CB8AC3E}">
        <p14:creationId xmlns:p14="http://schemas.microsoft.com/office/powerpoint/2010/main" val="3901716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3527-FDC5-9073-6A38-51004DE98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6C745-E314-28D5-FB40-A3D7BED48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BCCAA-3C79-7A61-1374-06F4159D78AB}"/>
              </a:ext>
            </a:extLst>
          </p:cNvPr>
          <p:cNvSpPr>
            <a:spLocks noGrp="1"/>
          </p:cNvSpPr>
          <p:nvPr>
            <p:ph type="body" idx="1"/>
          </p:nvPr>
        </p:nvSpPr>
        <p:spPr/>
        <p:txBody>
          <a:bodyPr/>
          <a:lstStyle/>
          <a:p>
            <a:r>
              <a:rPr lang="en-AU" dirty="0"/>
              <a:t>Now that we’ve looked at what advocacy means and how it’s about standing up for your rights, or for the rights of other people, </a:t>
            </a:r>
          </a:p>
          <a:p>
            <a:r>
              <a:rPr lang="en-AU" dirty="0"/>
              <a:t>would anyone in the group like to share a time when they advocated for themselves or for someone else?</a:t>
            </a:r>
          </a:p>
        </p:txBody>
      </p:sp>
      <p:sp>
        <p:nvSpPr>
          <p:cNvPr id="4" name="Slide Number Placeholder 3">
            <a:extLst>
              <a:ext uri="{FF2B5EF4-FFF2-40B4-BE49-F238E27FC236}">
                <a16:creationId xmlns:a16="http://schemas.microsoft.com/office/drawing/2014/main" id="{AED759BB-D27C-B168-D67C-BA92C9577893}"/>
              </a:ext>
            </a:extLst>
          </p:cNvPr>
          <p:cNvSpPr>
            <a:spLocks noGrp="1"/>
          </p:cNvSpPr>
          <p:nvPr>
            <p:ph type="sldNum" sz="quarter" idx="5"/>
          </p:nvPr>
        </p:nvSpPr>
        <p:spPr/>
        <p:txBody>
          <a:bodyPr/>
          <a:lstStyle/>
          <a:p>
            <a:fld id="{B6C4CC28-8C24-E54A-A53E-B78539EC3C4E}" type="slidenum">
              <a:rPr lang="en-US" smtClean="0"/>
              <a:t>6</a:t>
            </a:fld>
            <a:endParaRPr lang="en-US"/>
          </a:p>
        </p:txBody>
      </p:sp>
    </p:spTree>
    <p:extLst>
      <p:ext uri="{BB962C8B-B14F-4D97-AF65-F5344CB8AC3E}">
        <p14:creationId xmlns:p14="http://schemas.microsoft.com/office/powerpoint/2010/main" val="3529706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6A1C-4ED1-48C2-368B-ECA2D3183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59C71-9889-4C7A-85BE-34311FFEC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35041-38A0-2E31-F8FA-BC03A4E86FB3}"/>
              </a:ext>
            </a:extLst>
          </p:cNvPr>
          <p:cNvSpPr>
            <a:spLocks noGrp="1"/>
          </p:cNvSpPr>
          <p:nvPr>
            <p:ph type="body" idx="1"/>
          </p:nvPr>
        </p:nvSpPr>
        <p:spPr/>
        <p:txBody>
          <a:bodyPr/>
          <a:lstStyle/>
          <a:p>
            <a:r>
              <a:rPr lang="en-AU" dirty="0"/>
              <a:t>Social media is about connection — people use it to share everyday life, opinions, or causes.</a:t>
            </a:r>
          </a:p>
          <a:p>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 January 2024, there were approximately 20.8 million social media users in Australia – this is about 76% of the population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Australians</a:t>
            </a:r>
          </a:p>
          <a:p>
            <a:endParaRPr lang="en-AU" dirty="0"/>
          </a:p>
          <a:p>
            <a:r>
              <a:rPr lang="en-AU" dirty="0"/>
              <a:t>Most popular platforms in Australia: Facebook, Instagram, TikTok, LinkedIn, and X (Twitter).</a:t>
            </a:r>
          </a:p>
          <a:p>
            <a:endParaRPr lang="en-AU" dirty="0"/>
          </a:p>
          <a:p>
            <a:r>
              <a:rPr lang="en-AU" dirty="0"/>
              <a:t>This makes it one of the strongest ways for individuals to raise their voices, especially around advocacy.</a:t>
            </a:r>
          </a:p>
        </p:txBody>
      </p:sp>
      <p:sp>
        <p:nvSpPr>
          <p:cNvPr id="4" name="Slide Number Placeholder 3">
            <a:extLst>
              <a:ext uri="{FF2B5EF4-FFF2-40B4-BE49-F238E27FC236}">
                <a16:creationId xmlns:a16="http://schemas.microsoft.com/office/drawing/2014/main" id="{7070C2D1-E248-D9D0-E913-CD4EDAFC7472}"/>
              </a:ext>
            </a:extLst>
          </p:cNvPr>
          <p:cNvSpPr>
            <a:spLocks noGrp="1"/>
          </p:cNvSpPr>
          <p:nvPr>
            <p:ph type="sldNum" sz="quarter" idx="5"/>
          </p:nvPr>
        </p:nvSpPr>
        <p:spPr/>
        <p:txBody>
          <a:bodyPr/>
          <a:lstStyle/>
          <a:p>
            <a:fld id="{B6C4CC28-8C24-E54A-A53E-B78539EC3C4E}" type="slidenum">
              <a:rPr lang="en-US" smtClean="0"/>
              <a:t>7</a:t>
            </a:fld>
            <a:endParaRPr lang="en-US"/>
          </a:p>
        </p:txBody>
      </p:sp>
    </p:spTree>
    <p:extLst>
      <p:ext uri="{BB962C8B-B14F-4D97-AF65-F5344CB8AC3E}">
        <p14:creationId xmlns:p14="http://schemas.microsoft.com/office/powerpoint/2010/main" val="325001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D857D-6738-54A8-64ED-CE3AA57BB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812C5-963F-1E97-1331-46D246F53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62A0F-2ACA-42A6-952B-ECC867C7310E}"/>
              </a:ext>
            </a:extLst>
          </p:cNvPr>
          <p:cNvSpPr>
            <a:spLocks noGrp="1"/>
          </p:cNvSpPr>
          <p:nvPr>
            <p:ph type="body" idx="1"/>
          </p:nvPr>
        </p:nvSpPr>
        <p:spPr/>
        <p:txBody>
          <a:bodyPr/>
          <a:lstStyle/>
          <a:p>
            <a:pPr marL="171450" indent="-171450">
              <a:buFont typeface="Arial" panose="020B0604020202020204" pitchFamily="34" charset="0"/>
              <a:buChar char="•"/>
            </a:pPr>
            <a:r>
              <a:rPr lang="en-AU" dirty="0"/>
              <a:t>Social media is one of the easiest ways for individuals to speak up — no special tools needed, just a phone or a computer.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Free and easy to access: </a:t>
            </a:r>
            <a:r>
              <a:rPr lang="en-AU" dirty="0"/>
              <a:t>It is free, and easy (for most) to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Tell your story, your way: </a:t>
            </a:r>
            <a:r>
              <a:rPr lang="en-AU" dirty="0"/>
              <a:t>Share your story in a way that feels right for you</a:t>
            </a:r>
            <a:endParaRPr lang="en-AU"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Reach many people: </a:t>
            </a:r>
            <a:r>
              <a:rPr lang="en-AU" dirty="0"/>
              <a:t>Posts can travel far, reaching people you’ve never met — helpful for those in regional or remote areas.</a:t>
            </a:r>
            <a:endParaRPr lang="en-AU"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Connection with others: </a:t>
            </a:r>
            <a:r>
              <a:rPr lang="en-AU" dirty="0"/>
              <a:t>Meet and connect with others (build community, reduce isolation)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Stand up for your rights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Two-way conversation: </a:t>
            </a:r>
            <a:r>
              <a:rPr lang="en-AU" dirty="0"/>
              <a:t>Have a conversation with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Challenge stereotypes and shift attitudes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Advocacy on social media has already shifted policies and community attitudes in Australia.</a:t>
            </a:r>
          </a:p>
          <a:p>
            <a:pPr marL="171450" indent="-171450">
              <a:buFont typeface="Arial" panose="020B0604020202020204" pitchFamily="34" charset="0"/>
              <a:buChar char="•"/>
            </a:pPr>
            <a:r>
              <a:rPr lang="en-AU" i="1" dirty="0"/>
              <a:t>Example: Carly Findlay’s posts about appearance diversity have reached thousands and started conversations nationwide.</a:t>
            </a:r>
          </a:p>
        </p:txBody>
      </p:sp>
      <p:sp>
        <p:nvSpPr>
          <p:cNvPr id="4" name="Slide Number Placeholder 3">
            <a:extLst>
              <a:ext uri="{FF2B5EF4-FFF2-40B4-BE49-F238E27FC236}">
                <a16:creationId xmlns:a16="http://schemas.microsoft.com/office/drawing/2014/main" id="{5F05E49E-D7B5-6664-7542-188A5E394EE3}"/>
              </a:ext>
            </a:extLst>
          </p:cNvPr>
          <p:cNvSpPr>
            <a:spLocks noGrp="1"/>
          </p:cNvSpPr>
          <p:nvPr>
            <p:ph type="sldNum" sz="quarter" idx="5"/>
          </p:nvPr>
        </p:nvSpPr>
        <p:spPr/>
        <p:txBody>
          <a:bodyPr/>
          <a:lstStyle/>
          <a:p>
            <a:fld id="{B6C4CC28-8C24-E54A-A53E-B78539EC3C4E}" type="slidenum">
              <a:rPr lang="en-US" smtClean="0"/>
              <a:t>8</a:t>
            </a:fld>
            <a:endParaRPr lang="en-US"/>
          </a:p>
        </p:txBody>
      </p:sp>
    </p:spTree>
    <p:extLst>
      <p:ext uri="{BB962C8B-B14F-4D97-AF65-F5344CB8AC3E}">
        <p14:creationId xmlns:p14="http://schemas.microsoft.com/office/powerpoint/2010/main" val="254401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marL="171450" indent="-171450">
              <a:buFont typeface="Arial" panose="020B0604020202020204" pitchFamily="34" charset="0"/>
              <a:buChar char="•"/>
            </a:pPr>
            <a:r>
              <a:rPr lang="en-AU" dirty="0"/>
              <a:t>Here are some key social media platforms – it doesn’t include everything, but these are some of the most popular 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These platforms serve different purposes.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Instagram stories – are temporary content – tend to be less polished, on-the-go type of content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TikTok - you can create videos up to </a:t>
            </a:r>
            <a:r>
              <a:rPr lang="en-AU" b="1" dirty="0"/>
              <a:t>10 minutes long</a:t>
            </a:r>
            <a:r>
              <a:rPr lang="en-AU" dirty="0"/>
              <a:t> by recording directly in the app, or upload videos up to </a:t>
            </a:r>
            <a:r>
              <a:rPr lang="en-AU" b="1" dirty="0"/>
              <a:t>60 minutes</a:t>
            </a:r>
            <a:r>
              <a:rPr lang="en-AU" dirty="0"/>
              <a:t> long from your camera roll. </a:t>
            </a:r>
          </a:p>
          <a:p>
            <a:pPr marL="171450" indent="-171450">
              <a:buFont typeface="Arial" panose="020B0604020202020204" pitchFamily="34" charset="0"/>
              <a:buChar char="•"/>
            </a:pPr>
            <a:r>
              <a:rPr lang="en-AU" dirty="0"/>
              <a:t>X -character limit for most users is 280 characters per tweet, unless you have a Premium account which allows longer tweets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You can use them as an application on a mobile phone – while you can use most of them on a desktop, they are mostly designed for easy mobile use</a:t>
            </a:r>
          </a:p>
          <a:p>
            <a:pPr marL="171450" indent="-171450">
              <a:buFont typeface="Arial" panose="020B0604020202020204" pitchFamily="34" charset="0"/>
              <a:buChar char="•"/>
            </a:pPr>
            <a:r>
              <a:rPr lang="en-AU" i="1" dirty="0"/>
              <a:t>Key words to remember in relation to social media: Posts, likes, shares, hashtags.</a:t>
            </a:r>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9</a:t>
            </a:fld>
            <a:endParaRPr lang="en-US"/>
          </a:p>
        </p:txBody>
      </p:sp>
    </p:spTree>
    <p:extLst>
      <p:ext uri="{BB962C8B-B14F-4D97-AF65-F5344CB8AC3E}">
        <p14:creationId xmlns:p14="http://schemas.microsoft.com/office/powerpoint/2010/main" val="2732393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914" y="2130426"/>
            <a:ext cx="7537269" cy="1470025"/>
          </a:xfrm>
        </p:spPr>
        <p:txBody>
          <a:bodyPr/>
          <a:lstStyle>
            <a:lvl1pPr>
              <a:defRPr>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7145383"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200" b="1">
                <a:solidFill>
                  <a:srgbClr val="7030A0"/>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sz="3000">
                <a:latin typeface="Century Gothic" panose="020B0502020202020204" pitchFamily="34" charset="0"/>
              </a:defRPr>
            </a:lvl1pPr>
            <a:lvl2pPr>
              <a:spcBef>
                <a:spcPts val="900"/>
              </a:spcBef>
              <a:defRPr>
                <a:latin typeface="Century Gothic" panose="020B0502020202020204" pitchFamily="34" charset="0"/>
              </a:defRPr>
            </a:lvl2pPr>
            <a:lvl3pPr>
              <a:spcBef>
                <a:spcPts val="900"/>
              </a:spcBef>
              <a:defRPr>
                <a:latin typeface="Century Gothic" panose="020B0502020202020204" pitchFamily="34" charset="0"/>
              </a:defRPr>
            </a:lvl3pPr>
            <a:lvl4pPr>
              <a:spcBef>
                <a:spcPts val="900"/>
              </a:spcBef>
              <a:defRPr>
                <a:latin typeface="Century Gothic" panose="020B0502020202020204" pitchFamily="34" charset="0"/>
              </a:defRPr>
            </a:lvl4pPr>
            <a:lvl5pPr>
              <a:spcBef>
                <a:spcPts val="900"/>
              </a:spcBef>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0" name="Block Arc 9">
            <a:extLst>
              <a:ext uri="{FF2B5EF4-FFF2-40B4-BE49-F238E27FC236}">
                <a16:creationId xmlns:a16="http://schemas.microsoft.com/office/drawing/2014/main" id="{76E54E6D-A793-DF54-181C-54C251AF57A1}"/>
              </a:ext>
            </a:extLst>
          </p:cNvPr>
          <p:cNvSpPr/>
          <p:nvPr userDrawn="1"/>
        </p:nvSpPr>
        <p:spPr>
          <a:xfrm rot="16200000">
            <a:off x="10891520" y="1417638"/>
            <a:ext cx="2600960" cy="2600960"/>
          </a:xfrm>
          <a:prstGeom prst="blockArc">
            <a:avLst/>
          </a:prstGeom>
          <a:solidFill>
            <a:srgbClr val="4C8C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7030A0"/>
                </a:solidFill>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10/8/25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1.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vPlWDFtP0T0?feature=oembed" TargetMode="Externa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ue1r_63GkIw?feature=oembed" TargetMode="Externa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ALJk5416mNM?feature=oembed" TargetMode="Externa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F81C9-7097-7028-448F-00752ECC76EB}"/>
              </a:ext>
            </a:extLst>
          </p:cNvPr>
          <p:cNvSpPr>
            <a:spLocks noGrp="1"/>
          </p:cNvSpPr>
          <p:nvPr>
            <p:ph type="ctrTitle"/>
          </p:nvPr>
        </p:nvSpPr>
        <p:spPr>
          <a:xfrm>
            <a:off x="1828800" y="2416175"/>
            <a:ext cx="6717792" cy="1470025"/>
          </a:xfrm>
        </p:spPr>
        <p:txBody>
          <a:bodyPr>
            <a:noAutofit/>
          </a:bodyPr>
          <a:lstStyle/>
          <a:p>
            <a:pPr algn="l"/>
            <a:r>
              <a:rPr lang="en-AU" sz="3600" b="1" dirty="0">
                <a:solidFill>
                  <a:srgbClr val="7030A0"/>
                </a:solidFill>
                <a:latin typeface="Century Gothic" panose="020B0502020202020204" pitchFamily="34" charset="0"/>
              </a:rPr>
              <a:t>Social Media for Advocacy and Storytelling </a:t>
            </a:r>
            <a:endParaRPr lang="en-US" sz="3600" dirty="0">
              <a:solidFill>
                <a:srgbClr val="7030A0"/>
              </a:solidFill>
              <a:latin typeface="Century Gothic" panose="020B0502020202020204" pitchFamily="34" charset="0"/>
            </a:endParaRPr>
          </a:p>
        </p:txBody>
      </p:sp>
      <p:sp>
        <p:nvSpPr>
          <p:cNvPr id="5" name="Subtitle 4">
            <a:extLst>
              <a:ext uri="{FF2B5EF4-FFF2-40B4-BE49-F238E27FC236}">
                <a16:creationId xmlns:a16="http://schemas.microsoft.com/office/drawing/2014/main" id="{0CC47C02-65B1-70D6-11A9-E424015F9FDE}"/>
              </a:ext>
            </a:extLst>
          </p:cNvPr>
          <p:cNvSpPr>
            <a:spLocks noGrp="1"/>
          </p:cNvSpPr>
          <p:nvPr>
            <p:ph type="subTitle" idx="1"/>
          </p:nvPr>
        </p:nvSpPr>
        <p:spPr>
          <a:xfrm>
            <a:off x="1828800" y="4779264"/>
            <a:ext cx="6315456" cy="1310640"/>
          </a:xfrm>
        </p:spPr>
        <p:txBody>
          <a:bodyPr>
            <a:normAutofit/>
          </a:bodyPr>
          <a:lstStyle/>
          <a:p>
            <a:pPr algn="l">
              <a:lnSpc>
                <a:spcPct val="114000"/>
              </a:lnSpc>
            </a:pPr>
            <a:r>
              <a:rPr lang="en-AU" sz="2800" b="1" dirty="0">
                <a:solidFill>
                  <a:srgbClr val="7030A0"/>
                </a:solidFill>
                <a:latin typeface="Century Gothic" panose="020B0502020202020204" pitchFamily="34" charset="0"/>
              </a:rPr>
              <a:t>Workshop 1: Basics of Social Media and Online Safety</a:t>
            </a:r>
            <a:endParaRPr lang="en-US" sz="2800" b="1" dirty="0">
              <a:solidFill>
                <a:srgbClr val="7030A0"/>
              </a:solidFill>
              <a:latin typeface="Century Gothic" panose="020B0502020202020204" pitchFamily="34" charset="0"/>
            </a:endParaRPr>
          </a:p>
        </p:txBody>
      </p:sp>
      <p:sp>
        <p:nvSpPr>
          <p:cNvPr id="6" name="Rounded Rectangle 5">
            <a:extLst>
              <a:ext uri="{FF2B5EF4-FFF2-40B4-BE49-F238E27FC236}">
                <a16:creationId xmlns:a16="http://schemas.microsoft.com/office/drawing/2014/main" id="{4204CCC6-FA54-714E-6669-DAAB000C7FA9}"/>
              </a:ext>
            </a:extLst>
          </p:cNvPr>
          <p:cNvSpPr/>
          <p:nvPr/>
        </p:nvSpPr>
        <p:spPr>
          <a:xfrm>
            <a:off x="1914144" y="3971544"/>
            <a:ext cx="2743200" cy="600456"/>
          </a:xfrm>
          <a:prstGeom prst="roundRect">
            <a:avLst/>
          </a:prstGeom>
          <a:solidFill>
            <a:srgbClr val="98BE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Helvetica" pitchFamily="2" charset="0"/>
              </a:rPr>
              <a:t>Workshop Series 1</a:t>
            </a:r>
          </a:p>
        </p:txBody>
      </p:sp>
    </p:spTree>
    <p:extLst>
      <p:ext uri="{BB962C8B-B14F-4D97-AF65-F5344CB8AC3E}">
        <p14:creationId xmlns:p14="http://schemas.microsoft.com/office/powerpoint/2010/main" val="394461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91D9-7653-73D2-624A-F2EC9A8F1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33D61-1324-B91B-FFE2-667FD5225889}"/>
              </a:ext>
            </a:extLst>
          </p:cNvPr>
          <p:cNvSpPr>
            <a:spLocks noGrp="1"/>
          </p:cNvSpPr>
          <p:nvPr>
            <p:ph type="title"/>
          </p:nvPr>
        </p:nvSpPr>
        <p:spPr/>
        <p:txBody>
          <a:bodyPr/>
          <a:lstStyle/>
          <a:p>
            <a:r>
              <a:rPr lang="en-AU" dirty="0"/>
              <a:t>Question</a:t>
            </a:r>
            <a:endParaRPr dirty="0"/>
          </a:p>
        </p:txBody>
      </p:sp>
      <p:sp>
        <p:nvSpPr>
          <p:cNvPr id="3" name="Content Placeholder 2">
            <a:extLst>
              <a:ext uri="{FF2B5EF4-FFF2-40B4-BE49-F238E27FC236}">
                <a16:creationId xmlns:a16="http://schemas.microsoft.com/office/drawing/2014/main" id="{F85E6961-F02A-93B5-1C1C-A0460C887E92}"/>
              </a:ext>
            </a:extLst>
          </p:cNvPr>
          <p:cNvSpPr>
            <a:spLocks noGrp="1"/>
          </p:cNvSpPr>
          <p:nvPr>
            <p:ph idx="1"/>
          </p:nvPr>
        </p:nvSpPr>
        <p:spPr>
          <a:xfrm>
            <a:off x="609601" y="1600202"/>
            <a:ext cx="8077199" cy="2688770"/>
          </a:xfrm>
        </p:spPr>
        <p:txBody>
          <a:bodyPr>
            <a:normAutofit/>
          </a:bodyPr>
          <a:lstStyle/>
          <a:p>
            <a:r>
              <a:rPr lang="en-AU" dirty="0"/>
              <a:t>What is your favourite social media platform? Why?</a:t>
            </a:r>
          </a:p>
        </p:txBody>
      </p:sp>
      <p:pic>
        <p:nvPicPr>
          <p:cNvPr id="6" name="Picture 5">
            <a:extLst>
              <a:ext uri="{FF2B5EF4-FFF2-40B4-BE49-F238E27FC236}">
                <a16:creationId xmlns:a16="http://schemas.microsoft.com/office/drawing/2014/main" id="{7C2F6E54-3D8B-531F-93CD-B7C91C1982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82189" y="274638"/>
            <a:ext cx="3154362" cy="3154362"/>
          </a:xfrm>
          <a:prstGeom prst="rect">
            <a:avLst/>
          </a:prstGeom>
        </p:spPr>
      </p:pic>
    </p:spTree>
    <p:extLst>
      <p:ext uri="{BB962C8B-B14F-4D97-AF65-F5344CB8AC3E}">
        <p14:creationId xmlns:p14="http://schemas.microsoft.com/office/powerpoint/2010/main" val="1308342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1335F-07D7-1164-C4AC-6C8482B15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ADCB1-F33F-A9CD-8B6B-55B371641CDE}"/>
              </a:ext>
            </a:extLst>
          </p:cNvPr>
          <p:cNvSpPr>
            <a:spLocks noGrp="1"/>
          </p:cNvSpPr>
          <p:nvPr>
            <p:ph type="title"/>
          </p:nvPr>
        </p:nvSpPr>
        <p:spPr/>
        <p:txBody>
          <a:bodyPr/>
          <a:lstStyle/>
          <a:p>
            <a:r>
              <a:rPr lang="en-AU" dirty="0"/>
              <a:t>Facebook</a:t>
            </a:r>
            <a:endParaRPr dirty="0"/>
          </a:p>
        </p:txBody>
      </p:sp>
      <p:pic>
        <p:nvPicPr>
          <p:cNvPr id="8" name="Picture 7">
            <a:extLst>
              <a:ext uri="{FF2B5EF4-FFF2-40B4-BE49-F238E27FC236}">
                <a16:creationId xmlns:a16="http://schemas.microsoft.com/office/drawing/2014/main" id="{23737E1C-BFE3-EC15-A3BF-3117B44461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24552" y="274638"/>
            <a:ext cx="2993783" cy="2993783"/>
          </a:xfrm>
          <a:prstGeom prst="rect">
            <a:avLst/>
          </a:prstGeom>
        </p:spPr>
      </p:pic>
      <p:pic>
        <p:nvPicPr>
          <p:cNvPr id="9" name="Picture 8">
            <a:extLst>
              <a:ext uri="{FF2B5EF4-FFF2-40B4-BE49-F238E27FC236}">
                <a16:creationId xmlns:a16="http://schemas.microsoft.com/office/drawing/2014/main" id="{A612EFCF-8879-BADA-E8BB-7FE7C0FDE195}"/>
              </a:ext>
              <a:ext uri="{C183D7F6-B498-43B3-948B-1728B52AA6E4}">
                <adec:decorative xmlns:adec="http://schemas.microsoft.com/office/drawing/2017/decorative" val="1"/>
              </a:ext>
            </a:extLst>
          </p:cNvPr>
          <p:cNvPicPr>
            <a:picLocks noChangeAspect="1"/>
          </p:cNvPicPr>
          <p:nvPr/>
        </p:nvPicPr>
        <p:blipFill>
          <a:blip r:embed="rId4"/>
          <a:srcRect l="4771" t="11451" r="4771" b="11686"/>
          <a:stretch>
            <a:fillRect/>
          </a:stretch>
        </p:blipFill>
        <p:spPr>
          <a:xfrm>
            <a:off x="9597175" y="3429000"/>
            <a:ext cx="722520" cy="613934"/>
          </a:xfrm>
          <a:prstGeom prst="rect">
            <a:avLst/>
          </a:prstGeom>
        </p:spPr>
      </p:pic>
      <p:pic>
        <p:nvPicPr>
          <p:cNvPr id="13" name="Picture 12">
            <a:extLst>
              <a:ext uri="{FF2B5EF4-FFF2-40B4-BE49-F238E27FC236}">
                <a16:creationId xmlns:a16="http://schemas.microsoft.com/office/drawing/2014/main" id="{A6A61E94-A27E-3D88-2FC0-D4B978782DE1}"/>
              </a:ext>
              <a:ext uri="{C183D7F6-B498-43B3-948B-1728B52AA6E4}">
                <adec:decorative xmlns:adec="http://schemas.microsoft.com/office/drawing/2017/decorative" val="1"/>
              </a:ext>
            </a:extLst>
          </p:cNvPr>
          <p:cNvPicPr>
            <a:picLocks noChangeAspect="1"/>
          </p:cNvPicPr>
          <p:nvPr/>
        </p:nvPicPr>
        <p:blipFill>
          <a:blip r:embed="rId5"/>
          <a:srcRect l="4876" t="5373" r="4771" b="5373"/>
          <a:stretch>
            <a:fillRect/>
          </a:stretch>
        </p:blipFill>
        <p:spPr>
          <a:xfrm>
            <a:off x="8573983" y="2573945"/>
            <a:ext cx="703013" cy="694476"/>
          </a:xfrm>
          <a:prstGeom prst="rect">
            <a:avLst/>
          </a:prstGeom>
        </p:spPr>
      </p:pic>
      <p:pic>
        <p:nvPicPr>
          <p:cNvPr id="16" name="Picture 15">
            <a:extLst>
              <a:ext uri="{FF2B5EF4-FFF2-40B4-BE49-F238E27FC236}">
                <a16:creationId xmlns:a16="http://schemas.microsoft.com/office/drawing/2014/main" id="{EF600AED-584E-B229-9814-D13A614E0C95}"/>
              </a:ext>
              <a:ext uri="{C183D7F6-B498-43B3-948B-1728B52AA6E4}">
                <adec:decorative xmlns:adec="http://schemas.microsoft.com/office/drawing/2017/decorative" val="1"/>
              </a:ext>
            </a:extLst>
          </p:cNvPr>
          <p:cNvPicPr>
            <a:picLocks noChangeAspect="1"/>
          </p:cNvPicPr>
          <p:nvPr/>
        </p:nvPicPr>
        <p:blipFill>
          <a:blip r:embed="rId6"/>
          <a:srcRect l="6168" t="6411" r="7650" b="7409"/>
          <a:stretch>
            <a:fillRect/>
          </a:stretch>
        </p:blipFill>
        <p:spPr>
          <a:xfrm>
            <a:off x="8410219" y="248790"/>
            <a:ext cx="738295" cy="738294"/>
          </a:xfrm>
          <a:prstGeom prst="rect">
            <a:avLst/>
          </a:prstGeom>
        </p:spPr>
      </p:pic>
      <p:pic>
        <p:nvPicPr>
          <p:cNvPr id="19" name="Picture 18">
            <a:extLst>
              <a:ext uri="{FF2B5EF4-FFF2-40B4-BE49-F238E27FC236}">
                <a16:creationId xmlns:a16="http://schemas.microsoft.com/office/drawing/2014/main" id="{DE168DE7-DC88-1B60-2168-0A805D85F92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72653">
            <a:off x="8089037" y="1291300"/>
            <a:ext cx="805798" cy="805798"/>
          </a:xfrm>
          <a:prstGeom prst="rect">
            <a:avLst/>
          </a:prstGeom>
        </p:spPr>
      </p:pic>
      <p:pic>
        <p:nvPicPr>
          <p:cNvPr id="4" name="Picture 3" descr="Phone displaying a Facebook post by Our Voice SA">
            <a:extLst>
              <a:ext uri="{FF2B5EF4-FFF2-40B4-BE49-F238E27FC236}">
                <a16:creationId xmlns:a16="http://schemas.microsoft.com/office/drawing/2014/main" id="{4D78AA40-5AD0-2FF9-5289-C49A7B6C488B}"/>
              </a:ext>
            </a:extLst>
          </p:cNvPr>
          <p:cNvPicPr>
            <a:picLocks noChangeAspect="1"/>
          </p:cNvPicPr>
          <p:nvPr/>
        </p:nvPicPr>
        <p:blipFill>
          <a:blip r:embed="rId8"/>
          <a:srcRect b="9165"/>
          <a:stretch>
            <a:fillRect/>
          </a:stretch>
        </p:blipFill>
        <p:spPr>
          <a:xfrm>
            <a:off x="609600" y="1351688"/>
            <a:ext cx="3409268" cy="5505452"/>
          </a:xfrm>
          <a:prstGeom prst="rect">
            <a:avLst/>
          </a:prstGeom>
        </p:spPr>
      </p:pic>
      <p:sp>
        <p:nvSpPr>
          <p:cNvPr id="7" name="Oval 6">
            <a:extLst>
              <a:ext uri="{FF2B5EF4-FFF2-40B4-BE49-F238E27FC236}">
                <a16:creationId xmlns:a16="http://schemas.microsoft.com/office/drawing/2014/main" id="{DFD8113F-000D-AADF-8783-CF5916AC501A}"/>
              </a:ext>
              <a:ext uri="{C183D7F6-B498-43B3-948B-1728B52AA6E4}">
                <adec:decorative xmlns:adec="http://schemas.microsoft.com/office/drawing/2017/decorative" val="1"/>
              </a:ext>
            </a:extLst>
          </p:cNvPr>
          <p:cNvSpPr/>
          <p:nvPr/>
        </p:nvSpPr>
        <p:spPr>
          <a:xfrm>
            <a:off x="784302" y="6486293"/>
            <a:ext cx="3293327" cy="323386"/>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hone displaying landing page for the Purple Orange Limestone Coast Facebook group">
            <a:extLst>
              <a:ext uri="{FF2B5EF4-FFF2-40B4-BE49-F238E27FC236}">
                <a16:creationId xmlns:a16="http://schemas.microsoft.com/office/drawing/2014/main" id="{BFC95B5D-1CE2-F4B5-6954-93EB30FC7D13}"/>
              </a:ext>
            </a:extLst>
          </p:cNvPr>
          <p:cNvPicPr>
            <a:picLocks noChangeAspect="1"/>
          </p:cNvPicPr>
          <p:nvPr/>
        </p:nvPicPr>
        <p:blipFill>
          <a:blip r:embed="rId9"/>
          <a:stretch>
            <a:fillRect/>
          </a:stretch>
        </p:blipFill>
        <p:spPr>
          <a:xfrm>
            <a:off x="4395159" y="247077"/>
            <a:ext cx="3564161" cy="6336285"/>
          </a:xfrm>
          <a:prstGeom prst="rect">
            <a:avLst/>
          </a:prstGeom>
        </p:spPr>
      </p:pic>
    </p:spTree>
    <p:extLst>
      <p:ext uri="{BB962C8B-B14F-4D97-AF65-F5344CB8AC3E}">
        <p14:creationId xmlns:p14="http://schemas.microsoft.com/office/powerpoint/2010/main" val="286275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976D1-F961-EC32-F60F-75BDC91C31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E2610A-FC6A-BE85-E30E-636F09332D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24553" y="274638"/>
            <a:ext cx="2993782" cy="2993782"/>
          </a:xfrm>
          <a:prstGeom prst="rect">
            <a:avLst/>
          </a:prstGeom>
        </p:spPr>
      </p:pic>
      <p:sp>
        <p:nvSpPr>
          <p:cNvPr id="2" name="Title 1">
            <a:extLst>
              <a:ext uri="{FF2B5EF4-FFF2-40B4-BE49-F238E27FC236}">
                <a16:creationId xmlns:a16="http://schemas.microsoft.com/office/drawing/2014/main" id="{74404F36-CF83-E094-DF49-3C72B999E016}"/>
              </a:ext>
            </a:extLst>
          </p:cNvPr>
          <p:cNvSpPr>
            <a:spLocks noGrp="1"/>
          </p:cNvSpPr>
          <p:nvPr>
            <p:ph type="title"/>
          </p:nvPr>
        </p:nvSpPr>
        <p:spPr/>
        <p:txBody>
          <a:bodyPr/>
          <a:lstStyle/>
          <a:p>
            <a:r>
              <a:rPr lang="en-AU" dirty="0"/>
              <a:t>Instagram</a:t>
            </a:r>
            <a:endParaRPr dirty="0"/>
          </a:p>
        </p:txBody>
      </p:sp>
      <p:pic>
        <p:nvPicPr>
          <p:cNvPr id="9" name="Picture 8">
            <a:extLst>
              <a:ext uri="{FF2B5EF4-FFF2-40B4-BE49-F238E27FC236}">
                <a16:creationId xmlns:a16="http://schemas.microsoft.com/office/drawing/2014/main" id="{DB3C3D11-1F66-5E09-55BD-CFCBB9B77DC4}"/>
              </a:ext>
              <a:ext uri="{C183D7F6-B498-43B3-948B-1728B52AA6E4}">
                <adec:decorative xmlns:adec="http://schemas.microsoft.com/office/drawing/2017/decorative" val="1"/>
              </a:ext>
            </a:extLst>
          </p:cNvPr>
          <p:cNvPicPr>
            <a:picLocks noChangeAspect="1"/>
          </p:cNvPicPr>
          <p:nvPr/>
        </p:nvPicPr>
        <p:blipFill>
          <a:blip r:embed="rId4"/>
          <a:srcRect l="4771" t="11451" r="4771" b="11686"/>
          <a:stretch>
            <a:fillRect/>
          </a:stretch>
        </p:blipFill>
        <p:spPr>
          <a:xfrm>
            <a:off x="8698988" y="2854560"/>
            <a:ext cx="722520" cy="613934"/>
          </a:xfrm>
          <a:prstGeom prst="rect">
            <a:avLst/>
          </a:prstGeom>
        </p:spPr>
      </p:pic>
      <p:pic>
        <p:nvPicPr>
          <p:cNvPr id="13" name="Picture 12">
            <a:extLst>
              <a:ext uri="{FF2B5EF4-FFF2-40B4-BE49-F238E27FC236}">
                <a16:creationId xmlns:a16="http://schemas.microsoft.com/office/drawing/2014/main" id="{D27BA43D-4B51-77B8-E2B3-8E6E49D2C87F}"/>
              </a:ext>
              <a:ext uri="{C183D7F6-B498-43B3-948B-1728B52AA6E4}">
                <adec:decorative xmlns:adec="http://schemas.microsoft.com/office/drawing/2017/decorative" val="1"/>
              </a:ext>
            </a:extLst>
          </p:cNvPr>
          <p:cNvPicPr>
            <a:picLocks noChangeAspect="1"/>
          </p:cNvPicPr>
          <p:nvPr/>
        </p:nvPicPr>
        <p:blipFill>
          <a:blip r:embed="rId5"/>
          <a:srcRect l="4876" t="5373" r="4771" b="5373"/>
          <a:stretch>
            <a:fillRect/>
          </a:stretch>
        </p:blipFill>
        <p:spPr>
          <a:xfrm>
            <a:off x="8154346" y="1109499"/>
            <a:ext cx="703013" cy="694476"/>
          </a:xfrm>
          <a:prstGeom prst="rect">
            <a:avLst/>
          </a:prstGeom>
        </p:spPr>
      </p:pic>
      <p:pic>
        <p:nvPicPr>
          <p:cNvPr id="16" name="Picture 15">
            <a:extLst>
              <a:ext uri="{FF2B5EF4-FFF2-40B4-BE49-F238E27FC236}">
                <a16:creationId xmlns:a16="http://schemas.microsoft.com/office/drawing/2014/main" id="{814E686D-AB9D-C8DF-F048-E7F25EB96781}"/>
              </a:ext>
              <a:ext uri="{C183D7F6-B498-43B3-948B-1728B52AA6E4}">
                <adec:decorative xmlns:adec="http://schemas.microsoft.com/office/drawing/2017/decorative" val="1"/>
              </a:ext>
            </a:extLst>
          </p:cNvPr>
          <p:cNvPicPr>
            <a:picLocks noChangeAspect="1"/>
          </p:cNvPicPr>
          <p:nvPr/>
        </p:nvPicPr>
        <p:blipFill>
          <a:blip r:embed="rId6"/>
          <a:srcRect l="6168" t="6411" r="7650" b="7409"/>
          <a:stretch>
            <a:fillRect/>
          </a:stretch>
        </p:blipFill>
        <p:spPr>
          <a:xfrm>
            <a:off x="8154346" y="1976607"/>
            <a:ext cx="738295" cy="738294"/>
          </a:xfrm>
          <a:prstGeom prst="rect">
            <a:avLst/>
          </a:prstGeom>
        </p:spPr>
      </p:pic>
      <p:pic>
        <p:nvPicPr>
          <p:cNvPr id="19" name="Picture 18">
            <a:extLst>
              <a:ext uri="{FF2B5EF4-FFF2-40B4-BE49-F238E27FC236}">
                <a16:creationId xmlns:a16="http://schemas.microsoft.com/office/drawing/2014/main" id="{29A9518E-BC47-4586-016E-26D7D72CBF1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72653">
            <a:off x="8296089" y="210237"/>
            <a:ext cx="805798" cy="805798"/>
          </a:xfrm>
          <a:prstGeom prst="rect">
            <a:avLst/>
          </a:prstGeom>
        </p:spPr>
      </p:pic>
      <p:pic>
        <p:nvPicPr>
          <p:cNvPr id="6" name="Picture 5" descr="Phone displaying a post by Deaf Umbrella for International Week of Deaf People">
            <a:extLst>
              <a:ext uri="{FF2B5EF4-FFF2-40B4-BE49-F238E27FC236}">
                <a16:creationId xmlns:a16="http://schemas.microsoft.com/office/drawing/2014/main" id="{55CC0B25-E697-5558-067B-63A16B1E372D}"/>
              </a:ext>
            </a:extLst>
          </p:cNvPr>
          <p:cNvPicPr>
            <a:picLocks noChangeAspect="1"/>
          </p:cNvPicPr>
          <p:nvPr/>
        </p:nvPicPr>
        <p:blipFill>
          <a:blip r:embed="rId8"/>
          <a:srcRect b="9165"/>
          <a:stretch>
            <a:fillRect/>
          </a:stretch>
        </p:blipFill>
        <p:spPr>
          <a:xfrm>
            <a:off x="609600" y="1345155"/>
            <a:ext cx="3409269" cy="5505453"/>
          </a:xfrm>
          <a:prstGeom prst="rect">
            <a:avLst/>
          </a:prstGeom>
        </p:spPr>
      </p:pic>
      <p:sp>
        <p:nvSpPr>
          <p:cNvPr id="7" name="Oval 6">
            <a:extLst>
              <a:ext uri="{FF2B5EF4-FFF2-40B4-BE49-F238E27FC236}">
                <a16:creationId xmlns:a16="http://schemas.microsoft.com/office/drawing/2014/main" id="{716ED440-8032-0562-DD3A-4488AA10D8BA}"/>
              </a:ext>
              <a:ext uri="{C183D7F6-B498-43B3-948B-1728B52AA6E4}">
                <adec:decorative xmlns:adec="http://schemas.microsoft.com/office/drawing/2017/decorative" val="1"/>
              </a:ext>
            </a:extLst>
          </p:cNvPr>
          <p:cNvSpPr/>
          <p:nvPr/>
        </p:nvSpPr>
        <p:spPr>
          <a:xfrm>
            <a:off x="665355" y="5393841"/>
            <a:ext cx="3293327" cy="323386"/>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23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3CB3-5007-B217-0E2D-FDEF2014CF6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275E3B-2576-4CCE-C3BF-73D92204B6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85236" y="106762"/>
            <a:ext cx="3306764" cy="3306764"/>
          </a:xfrm>
          <a:prstGeom prst="rect">
            <a:avLst/>
          </a:prstGeom>
        </p:spPr>
      </p:pic>
      <p:sp>
        <p:nvSpPr>
          <p:cNvPr id="2" name="Title 1">
            <a:extLst>
              <a:ext uri="{FF2B5EF4-FFF2-40B4-BE49-F238E27FC236}">
                <a16:creationId xmlns:a16="http://schemas.microsoft.com/office/drawing/2014/main" id="{C263B4EC-0C18-B9FC-842F-B6CD9F12B5E0}"/>
              </a:ext>
            </a:extLst>
          </p:cNvPr>
          <p:cNvSpPr>
            <a:spLocks noGrp="1"/>
          </p:cNvSpPr>
          <p:nvPr>
            <p:ph type="title"/>
          </p:nvPr>
        </p:nvSpPr>
        <p:spPr/>
        <p:txBody>
          <a:bodyPr/>
          <a:lstStyle/>
          <a:p>
            <a:r>
              <a:rPr lang="en-AU" dirty="0"/>
              <a:t>TikTok</a:t>
            </a:r>
            <a:endParaRPr dirty="0"/>
          </a:p>
        </p:txBody>
      </p:sp>
      <p:pic>
        <p:nvPicPr>
          <p:cNvPr id="9" name="Picture 8">
            <a:extLst>
              <a:ext uri="{FF2B5EF4-FFF2-40B4-BE49-F238E27FC236}">
                <a16:creationId xmlns:a16="http://schemas.microsoft.com/office/drawing/2014/main" id="{B0A0A82B-4C52-00E6-19AE-A77A3E45CE9D}"/>
              </a:ext>
              <a:ext uri="{C183D7F6-B498-43B3-948B-1728B52AA6E4}">
                <adec:decorative xmlns:adec="http://schemas.microsoft.com/office/drawing/2017/decorative" val="1"/>
              </a:ext>
            </a:extLst>
          </p:cNvPr>
          <p:cNvPicPr>
            <a:picLocks noChangeAspect="1"/>
          </p:cNvPicPr>
          <p:nvPr/>
        </p:nvPicPr>
        <p:blipFill>
          <a:blip r:embed="rId4"/>
          <a:srcRect l="4771" t="11451" r="4771" b="11686"/>
          <a:stretch>
            <a:fillRect/>
          </a:stretch>
        </p:blipFill>
        <p:spPr>
          <a:xfrm>
            <a:off x="9886998" y="3444475"/>
            <a:ext cx="722520" cy="613934"/>
          </a:xfrm>
          <a:prstGeom prst="rect">
            <a:avLst/>
          </a:prstGeom>
        </p:spPr>
      </p:pic>
      <p:pic>
        <p:nvPicPr>
          <p:cNvPr id="16" name="Picture 15">
            <a:extLst>
              <a:ext uri="{FF2B5EF4-FFF2-40B4-BE49-F238E27FC236}">
                <a16:creationId xmlns:a16="http://schemas.microsoft.com/office/drawing/2014/main" id="{8A41EDE2-823B-E3BC-0477-87DFD04534DA}"/>
              </a:ext>
              <a:ext uri="{C183D7F6-B498-43B3-948B-1728B52AA6E4}">
                <adec:decorative xmlns:adec="http://schemas.microsoft.com/office/drawing/2017/decorative" val="1"/>
              </a:ext>
            </a:extLst>
          </p:cNvPr>
          <p:cNvPicPr>
            <a:picLocks noChangeAspect="1"/>
          </p:cNvPicPr>
          <p:nvPr/>
        </p:nvPicPr>
        <p:blipFill>
          <a:blip r:embed="rId5"/>
          <a:srcRect l="6168" t="6411" r="7650" b="7409"/>
          <a:stretch>
            <a:fillRect/>
          </a:stretch>
        </p:blipFill>
        <p:spPr>
          <a:xfrm>
            <a:off x="8902323" y="2986001"/>
            <a:ext cx="738295" cy="738294"/>
          </a:xfrm>
          <a:prstGeom prst="rect">
            <a:avLst/>
          </a:prstGeom>
        </p:spPr>
      </p:pic>
      <p:pic>
        <p:nvPicPr>
          <p:cNvPr id="19" name="Picture 18">
            <a:extLst>
              <a:ext uri="{FF2B5EF4-FFF2-40B4-BE49-F238E27FC236}">
                <a16:creationId xmlns:a16="http://schemas.microsoft.com/office/drawing/2014/main" id="{8CFAC509-C72B-015B-6ACA-0A436FEC519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72653">
            <a:off x="8419006" y="305292"/>
            <a:ext cx="805798" cy="805798"/>
          </a:xfrm>
          <a:prstGeom prst="rect">
            <a:avLst/>
          </a:prstGeom>
        </p:spPr>
      </p:pic>
      <p:pic>
        <p:nvPicPr>
          <p:cNvPr id="8" name="Picture 7" descr="Phone screen displaying a list of hashtags related to the search term “disability” on TikTok">
            <a:extLst>
              <a:ext uri="{FF2B5EF4-FFF2-40B4-BE49-F238E27FC236}">
                <a16:creationId xmlns:a16="http://schemas.microsoft.com/office/drawing/2014/main" id="{200D6676-3874-4AED-749C-73623DCC76D7}"/>
              </a:ext>
            </a:extLst>
          </p:cNvPr>
          <p:cNvPicPr>
            <a:picLocks noChangeAspect="1"/>
          </p:cNvPicPr>
          <p:nvPr/>
        </p:nvPicPr>
        <p:blipFill>
          <a:blip r:embed="rId7"/>
          <a:srcRect t="-1" b="14896"/>
          <a:stretch>
            <a:fillRect/>
          </a:stretch>
        </p:blipFill>
        <p:spPr>
          <a:xfrm>
            <a:off x="591125" y="1354803"/>
            <a:ext cx="3637295" cy="5503197"/>
          </a:xfrm>
          <a:prstGeom prst="rect">
            <a:avLst/>
          </a:prstGeom>
        </p:spPr>
      </p:pic>
      <p:pic>
        <p:nvPicPr>
          <p:cNvPr id="6" name="Picture 5" descr="A screenshot of a phone displaying a post on TikTok by ABC Australia">
            <a:extLst>
              <a:ext uri="{FF2B5EF4-FFF2-40B4-BE49-F238E27FC236}">
                <a16:creationId xmlns:a16="http://schemas.microsoft.com/office/drawing/2014/main" id="{0535C424-3AF3-2D8F-623E-C5352FD5D093}"/>
              </a:ext>
            </a:extLst>
          </p:cNvPr>
          <p:cNvPicPr>
            <a:picLocks noChangeAspect="1"/>
          </p:cNvPicPr>
          <p:nvPr/>
        </p:nvPicPr>
        <p:blipFill>
          <a:blip r:embed="rId8"/>
          <a:stretch>
            <a:fillRect/>
          </a:stretch>
        </p:blipFill>
        <p:spPr>
          <a:xfrm>
            <a:off x="4725305" y="310422"/>
            <a:ext cx="3010026" cy="5351157"/>
          </a:xfrm>
          <a:prstGeom prst="rect">
            <a:avLst/>
          </a:prstGeom>
        </p:spPr>
      </p:pic>
    </p:spTree>
    <p:extLst>
      <p:ext uri="{BB962C8B-B14F-4D97-AF65-F5344CB8AC3E}">
        <p14:creationId xmlns:p14="http://schemas.microsoft.com/office/powerpoint/2010/main" val="286326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25BF3-BB1C-38E3-17F5-8DA81286C2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F52008-07E8-6928-F5FA-A5586E1C9941}"/>
              </a:ext>
              <a:ext uri="{C183D7F6-B498-43B3-948B-1728B52AA6E4}">
                <adec:decorative xmlns:adec="http://schemas.microsoft.com/office/drawing/2017/decorative" val="1"/>
              </a:ext>
            </a:extLst>
          </p:cNvPr>
          <p:cNvPicPr>
            <a:picLocks noChangeAspect="1"/>
          </p:cNvPicPr>
          <p:nvPr/>
        </p:nvPicPr>
        <p:blipFill>
          <a:blip r:embed="rId3"/>
          <a:srcRect l="13343" t="12250" r="12965" b="13696"/>
          <a:stretch>
            <a:fillRect/>
          </a:stretch>
        </p:blipFill>
        <p:spPr>
          <a:xfrm>
            <a:off x="8809916" y="69856"/>
            <a:ext cx="3382084" cy="3398638"/>
          </a:xfrm>
          <a:prstGeom prst="rect">
            <a:avLst/>
          </a:prstGeom>
        </p:spPr>
      </p:pic>
      <p:sp>
        <p:nvSpPr>
          <p:cNvPr id="2" name="Title 1">
            <a:extLst>
              <a:ext uri="{FF2B5EF4-FFF2-40B4-BE49-F238E27FC236}">
                <a16:creationId xmlns:a16="http://schemas.microsoft.com/office/drawing/2014/main" id="{CB8959AF-17A0-40B1-7A82-BDEF7790C4E1}"/>
              </a:ext>
            </a:extLst>
          </p:cNvPr>
          <p:cNvSpPr>
            <a:spLocks noGrp="1"/>
          </p:cNvSpPr>
          <p:nvPr>
            <p:ph type="title"/>
          </p:nvPr>
        </p:nvSpPr>
        <p:spPr/>
        <p:txBody>
          <a:bodyPr/>
          <a:lstStyle/>
          <a:p>
            <a:r>
              <a:rPr lang="en-AU" dirty="0"/>
              <a:t>X (Twitter)</a:t>
            </a:r>
            <a:endParaRPr dirty="0"/>
          </a:p>
        </p:txBody>
      </p:sp>
      <p:pic>
        <p:nvPicPr>
          <p:cNvPr id="9" name="Picture 8">
            <a:extLst>
              <a:ext uri="{FF2B5EF4-FFF2-40B4-BE49-F238E27FC236}">
                <a16:creationId xmlns:a16="http://schemas.microsoft.com/office/drawing/2014/main" id="{0AA60077-BD63-C5F8-8ED9-6678895E0C0D}"/>
              </a:ext>
              <a:ext uri="{C183D7F6-B498-43B3-948B-1728B52AA6E4}">
                <adec:decorative xmlns:adec="http://schemas.microsoft.com/office/drawing/2017/decorative" val="1"/>
              </a:ext>
            </a:extLst>
          </p:cNvPr>
          <p:cNvPicPr>
            <a:picLocks noChangeAspect="1"/>
          </p:cNvPicPr>
          <p:nvPr/>
        </p:nvPicPr>
        <p:blipFill>
          <a:blip r:embed="rId4"/>
          <a:srcRect l="4771" t="11451" r="4771" b="11686"/>
          <a:stretch>
            <a:fillRect/>
          </a:stretch>
        </p:blipFill>
        <p:spPr>
          <a:xfrm>
            <a:off x="8698988" y="2854560"/>
            <a:ext cx="722520" cy="613934"/>
          </a:xfrm>
          <a:prstGeom prst="rect">
            <a:avLst/>
          </a:prstGeom>
        </p:spPr>
      </p:pic>
      <p:pic>
        <p:nvPicPr>
          <p:cNvPr id="13" name="Picture 12">
            <a:extLst>
              <a:ext uri="{FF2B5EF4-FFF2-40B4-BE49-F238E27FC236}">
                <a16:creationId xmlns:a16="http://schemas.microsoft.com/office/drawing/2014/main" id="{6E98A422-1A32-89C8-59EB-E1183AA1E24E}"/>
              </a:ext>
              <a:ext uri="{C183D7F6-B498-43B3-948B-1728B52AA6E4}">
                <adec:decorative xmlns:adec="http://schemas.microsoft.com/office/drawing/2017/decorative" val="1"/>
              </a:ext>
            </a:extLst>
          </p:cNvPr>
          <p:cNvPicPr>
            <a:picLocks noChangeAspect="1"/>
          </p:cNvPicPr>
          <p:nvPr/>
        </p:nvPicPr>
        <p:blipFill>
          <a:blip r:embed="rId5"/>
          <a:srcRect l="4876" t="5373" r="4771" b="5373"/>
          <a:stretch>
            <a:fillRect/>
          </a:stretch>
        </p:blipFill>
        <p:spPr>
          <a:xfrm>
            <a:off x="8154346" y="1109499"/>
            <a:ext cx="703013" cy="694476"/>
          </a:xfrm>
          <a:prstGeom prst="rect">
            <a:avLst/>
          </a:prstGeom>
        </p:spPr>
      </p:pic>
      <p:pic>
        <p:nvPicPr>
          <p:cNvPr id="16" name="Picture 15">
            <a:extLst>
              <a:ext uri="{FF2B5EF4-FFF2-40B4-BE49-F238E27FC236}">
                <a16:creationId xmlns:a16="http://schemas.microsoft.com/office/drawing/2014/main" id="{CD4E1B2D-B8EC-F64C-688A-47ABC1E06FFD}"/>
              </a:ext>
              <a:ext uri="{C183D7F6-B498-43B3-948B-1728B52AA6E4}">
                <adec:decorative xmlns:adec="http://schemas.microsoft.com/office/drawing/2017/decorative" val="1"/>
              </a:ext>
            </a:extLst>
          </p:cNvPr>
          <p:cNvPicPr>
            <a:picLocks noChangeAspect="1"/>
          </p:cNvPicPr>
          <p:nvPr/>
        </p:nvPicPr>
        <p:blipFill>
          <a:blip r:embed="rId6"/>
          <a:srcRect l="6168" t="6411" r="7650" b="7409"/>
          <a:stretch>
            <a:fillRect/>
          </a:stretch>
        </p:blipFill>
        <p:spPr>
          <a:xfrm>
            <a:off x="8154346" y="1976607"/>
            <a:ext cx="738295" cy="738294"/>
          </a:xfrm>
          <a:prstGeom prst="rect">
            <a:avLst/>
          </a:prstGeom>
        </p:spPr>
      </p:pic>
      <p:pic>
        <p:nvPicPr>
          <p:cNvPr id="19" name="Picture 18">
            <a:extLst>
              <a:ext uri="{FF2B5EF4-FFF2-40B4-BE49-F238E27FC236}">
                <a16:creationId xmlns:a16="http://schemas.microsoft.com/office/drawing/2014/main" id="{B47288C0-1C96-6323-330B-C5C174FDA35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72653">
            <a:off x="8296089" y="210237"/>
            <a:ext cx="805798" cy="805798"/>
          </a:xfrm>
          <a:prstGeom prst="rect">
            <a:avLst/>
          </a:prstGeom>
        </p:spPr>
      </p:pic>
      <p:pic>
        <p:nvPicPr>
          <p:cNvPr id="8" name="Picture 7" descr="Phone screen displaying the Purple Orange profile on X">
            <a:extLst>
              <a:ext uri="{FF2B5EF4-FFF2-40B4-BE49-F238E27FC236}">
                <a16:creationId xmlns:a16="http://schemas.microsoft.com/office/drawing/2014/main" id="{59625131-D8DD-9068-E4E7-207DA32703C6}"/>
              </a:ext>
            </a:extLst>
          </p:cNvPr>
          <p:cNvPicPr>
            <a:picLocks noChangeAspect="1"/>
          </p:cNvPicPr>
          <p:nvPr/>
        </p:nvPicPr>
        <p:blipFill>
          <a:blip r:embed="rId8"/>
          <a:srcRect b="4560"/>
          <a:stretch>
            <a:fillRect/>
          </a:stretch>
        </p:blipFill>
        <p:spPr>
          <a:xfrm>
            <a:off x="406497" y="1417638"/>
            <a:ext cx="3198093" cy="5426224"/>
          </a:xfrm>
          <a:prstGeom prst="rect">
            <a:avLst/>
          </a:prstGeom>
        </p:spPr>
      </p:pic>
      <p:pic>
        <p:nvPicPr>
          <p:cNvPr id="11" name="Picture 10" descr="Phone screen displaying a post on X by People with Disability Australia">
            <a:extLst>
              <a:ext uri="{FF2B5EF4-FFF2-40B4-BE49-F238E27FC236}">
                <a16:creationId xmlns:a16="http://schemas.microsoft.com/office/drawing/2014/main" id="{6DB7866A-2326-78C6-98C0-3201E3A11337}"/>
              </a:ext>
            </a:extLst>
          </p:cNvPr>
          <p:cNvPicPr>
            <a:picLocks noChangeAspect="1"/>
          </p:cNvPicPr>
          <p:nvPr/>
        </p:nvPicPr>
        <p:blipFill>
          <a:blip r:embed="rId9"/>
          <a:stretch>
            <a:fillRect/>
          </a:stretch>
        </p:blipFill>
        <p:spPr>
          <a:xfrm>
            <a:off x="4503665" y="211430"/>
            <a:ext cx="3052251" cy="5426224"/>
          </a:xfrm>
          <a:prstGeom prst="rect">
            <a:avLst/>
          </a:prstGeom>
        </p:spPr>
      </p:pic>
    </p:spTree>
    <p:extLst>
      <p:ext uri="{BB962C8B-B14F-4D97-AF65-F5344CB8AC3E}">
        <p14:creationId xmlns:p14="http://schemas.microsoft.com/office/powerpoint/2010/main" val="4106037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F60D-9291-A06E-C27F-340462B5E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20A9F-11EA-27D1-0B93-8E5DA631260A}"/>
              </a:ext>
            </a:extLst>
          </p:cNvPr>
          <p:cNvSpPr>
            <a:spLocks noGrp="1"/>
          </p:cNvSpPr>
          <p:nvPr>
            <p:ph type="title"/>
          </p:nvPr>
        </p:nvSpPr>
        <p:spPr/>
        <p:txBody>
          <a:bodyPr/>
          <a:lstStyle/>
          <a:p>
            <a:r>
              <a:rPr lang="en-AU" dirty="0"/>
              <a:t>LinkedIn</a:t>
            </a:r>
            <a:endParaRPr dirty="0"/>
          </a:p>
        </p:txBody>
      </p:sp>
      <p:pic>
        <p:nvPicPr>
          <p:cNvPr id="9" name="Picture 8">
            <a:extLst>
              <a:ext uri="{FF2B5EF4-FFF2-40B4-BE49-F238E27FC236}">
                <a16:creationId xmlns:a16="http://schemas.microsoft.com/office/drawing/2014/main" id="{24F505CE-4630-445B-FF00-B25A4E80DE2C}"/>
              </a:ext>
              <a:ext uri="{C183D7F6-B498-43B3-948B-1728B52AA6E4}">
                <adec:decorative xmlns:adec="http://schemas.microsoft.com/office/drawing/2017/decorative" val="1"/>
              </a:ext>
            </a:extLst>
          </p:cNvPr>
          <p:cNvPicPr>
            <a:picLocks noChangeAspect="1"/>
          </p:cNvPicPr>
          <p:nvPr/>
        </p:nvPicPr>
        <p:blipFill>
          <a:blip r:embed="rId3"/>
          <a:srcRect l="4771" t="11451" r="4771" b="11686"/>
          <a:stretch>
            <a:fillRect/>
          </a:stretch>
        </p:blipFill>
        <p:spPr>
          <a:xfrm>
            <a:off x="8698988" y="2854560"/>
            <a:ext cx="722520" cy="613934"/>
          </a:xfrm>
          <a:prstGeom prst="rect">
            <a:avLst/>
          </a:prstGeom>
        </p:spPr>
      </p:pic>
      <p:pic>
        <p:nvPicPr>
          <p:cNvPr id="13" name="Picture 12">
            <a:extLst>
              <a:ext uri="{FF2B5EF4-FFF2-40B4-BE49-F238E27FC236}">
                <a16:creationId xmlns:a16="http://schemas.microsoft.com/office/drawing/2014/main" id="{8EA70724-BF08-0A46-5DC1-AB16A3A126F8}"/>
              </a:ext>
              <a:ext uri="{C183D7F6-B498-43B3-948B-1728B52AA6E4}">
                <adec:decorative xmlns:adec="http://schemas.microsoft.com/office/drawing/2017/decorative" val="1"/>
              </a:ext>
            </a:extLst>
          </p:cNvPr>
          <p:cNvPicPr>
            <a:picLocks noChangeAspect="1"/>
          </p:cNvPicPr>
          <p:nvPr/>
        </p:nvPicPr>
        <p:blipFill>
          <a:blip r:embed="rId4"/>
          <a:srcRect l="4876" t="5373" r="4771" b="5373"/>
          <a:stretch>
            <a:fillRect/>
          </a:stretch>
        </p:blipFill>
        <p:spPr>
          <a:xfrm>
            <a:off x="8154346" y="1109499"/>
            <a:ext cx="703013" cy="694476"/>
          </a:xfrm>
          <a:prstGeom prst="rect">
            <a:avLst/>
          </a:prstGeom>
        </p:spPr>
      </p:pic>
      <p:pic>
        <p:nvPicPr>
          <p:cNvPr id="16" name="Picture 15">
            <a:extLst>
              <a:ext uri="{FF2B5EF4-FFF2-40B4-BE49-F238E27FC236}">
                <a16:creationId xmlns:a16="http://schemas.microsoft.com/office/drawing/2014/main" id="{7746D91B-EA40-C0E3-2D36-EB5F1DB6A95F}"/>
              </a:ext>
              <a:ext uri="{C183D7F6-B498-43B3-948B-1728B52AA6E4}">
                <adec:decorative xmlns:adec="http://schemas.microsoft.com/office/drawing/2017/decorative" val="1"/>
              </a:ext>
            </a:extLst>
          </p:cNvPr>
          <p:cNvPicPr>
            <a:picLocks noChangeAspect="1"/>
          </p:cNvPicPr>
          <p:nvPr/>
        </p:nvPicPr>
        <p:blipFill>
          <a:blip r:embed="rId5"/>
          <a:srcRect l="6168" t="6411" r="7650" b="7409"/>
          <a:stretch>
            <a:fillRect/>
          </a:stretch>
        </p:blipFill>
        <p:spPr>
          <a:xfrm>
            <a:off x="8154346" y="1976607"/>
            <a:ext cx="738295" cy="738294"/>
          </a:xfrm>
          <a:prstGeom prst="rect">
            <a:avLst/>
          </a:prstGeom>
        </p:spPr>
      </p:pic>
      <p:pic>
        <p:nvPicPr>
          <p:cNvPr id="19" name="Picture 18">
            <a:extLst>
              <a:ext uri="{FF2B5EF4-FFF2-40B4-BE49-F238E27FC236}">
                <a16:creationId xmlns:a16="http://schemas.microsoft.com/office/drawing/2014/main" id="{1045E481-0E0D-C0EF-0283-8128FF80892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72653">
            <a:off x="8296089" y="210237"/>
            <a:ext cx="805798" cy="805798"/>
          </a:xfrm>
          <a:prstGeom prst="rect">
            <a:avLst/>
          </a:prstGeom>
        </p:spPr>
      </p:pic>
      <p:pic>
        <p:nvPicPr>
          <p:cNvPr id="5" name="Picture 4">
            <a:extLst>
              <a:ext uri="{FF2B5EF4-FFF2-40B4-BE49-F238E27FC236}">
                <a16:creationId xmlns:a16="http://schemas.microsoft.com/office/drawing/2014/main" id="{3DD436E2-F1CE-2FCA-0DBC-A62A285F8E3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003569" y="324191"/>
            <a:ext cx="2959567" cy="2959567"/>
          </a:xfrm>
          <a:prstGeom prst="rect">
            <a:avLst/>
          </a:prstGeom>
        </p:spPr>
      </p:pic>
      <p:pic>
        <p:nvPicPr>
          <p:cNvPr id="6" name="Picture 5" descr="Phone displaying a post in the main feed on LinkedIn">
            <a:extLst>
              <a:ext uri="{FF2B5EF4-FFF2-40B4-BE49-F238E27FC236}">
                <a16:creationId xmlns:a16="http://schemas.microsoft.com/office/drawing/2014/main" id="{5858FB9C-22B4-133A-530B-E53229B2AC0B}"/>
              </a:ext>
            </a:extLst>
          </p:cNvPr>
          <p:cNvPicPr>
            <a:picLocks noChangeAspect="1"/>
          </p:cNvPicPr>
          <p:nvPr/>
        </p:nvPicPr>
        <p:blipFill>
          <a:blip r:embed="rId8"/>
          <a:srcRect b="10058"/>
          <a:stretch>
            <a:fillRect/>
          </a:stretch>
        </p:blipFill>
        <p:spPr>
          <a:xfrm>
            <a:off x="463390" y="1327821"/>
            <a:ext cx="3458598" cy="5530179"/>
          </a:xfrm>
          <a:prstGeom prst="rect">
            <a:avLst/>
          </a:prstGeom>
        </p:spPr>
      </p:pic>
      <p:pic>
        <p:nvPicPr>
          <p:cNvPr id="8" name="Picture 7" descr="Phone displaying the top of a personal profile on LinkedIn">
            <a:extLst>
              <a:ext uri="{FF2B5EF4-FFF2-40B4-BE49-F238E27FC236}">
                <a16:creationId xmlns:a16="http://schemas.microsoft.com/office/drawing/2014/main" id="{049CE30D-EFF9-0A83-93CD-B883937CCB9B}"/>
              </a:ext>
            </a:extLst>
          </p:cNvPr>
          <p:cNvPicPr>
            <a:picLocks noChangeAspect="1"/>
          </p:cNvPicPr>
          <p:nvPr/>
        </p:nvPicPr>
        <p:blipFill>
          <a:blip r:embed="rId9"/>
          <a:stretch>
            <a:fillRect/>
          </a:stretch>
        </p:blipFill>
        <p:spPr>
          <a:xfrm>
            <a:off x="4393106" y="274638"/>
            <a:ext cx="3079048" cy="5473863"/>
          </a:xfrm>
          <a:prstGeom prst="rect">
            <a:avLst/>
          </a:prstGeom>
        </p:spPr>
      </p:pic>
    </p:spTree>
    <p:extLst>
      <p:ext uri="{BB962C8B-B14F-4D97-AF65-F5344CB8AC3E}">
        <p14:creationId xmlns:p14="http://schemas.microsoft.com/office/powerpoint/2010/main" val="106817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is an Algorithm?</a:t>
            </a:r>
            <a:endParaRPr dirty="0"/>
          </a:p>
        </p:txBody>
      </p:sp>
      <p:sp>
        <p:nvSpPr>
          <p:cNvPr id="3" name="Content Placeholder 2"/>
          <p:cNvSpPr>
            <a:spLocks noGrp="1"/>
          </p:cNvSpPr>
          <p:nvPr>
            <p:ph idx="1"/>
          </p:nvPr>
        </p:nvSpPr>
        <p:spPr>
          <a:xfrm>
            <a:off x="609600" y="1600201"/>
            <a:ext cx="7822019" cy="4983161"/>
          </a:xfrm>
        </p:spPr>
        <p:txBody>
          <a:bodyPr>
            <a:normAutofit/>
          </a:bodyPr>
          <a:lstStyle/>
          <a:p>
            <a:r>
              <a:rPr lang="en-AU" dirty="0"/>
              <a:t>You can’t see an algorithm</a:t>
            </a:r>
          </a:p>
          <a:p>
            <a:r>
              <a:rPr lang="en-AU" dirty="0"/>
              <a:t>It is a formula that the social media platform uses to decide what you will see in your feed</a:t>
            </a:r>
          </a:p>
          <a:p>
            <a:r>
              <a:rPr lang="en-AU" dirty="0"/>
              <a:t>How does the algorithm decide what you see?</a:t>
            </a:r>
          </a:p>
          <a:p>
            <a:pPr lvl="1"/>
            <a:r>
              <a:rPr lang="en-AU" dirty="0"/>
              <a:t>Content you search</a:t>
            </a:r>
          </a:p>
          <a:p>
            <a:pPr lvl="1"/>
            <a:r>
              <a:rPr lang="en-AU" dirty="0"/>
              <a:t>Who you follow</a:t>
            </a:r>
          </a:p>
          <a:p>
            <a:pPr lvl="1"/>
            <a:r>
              <a:rPr lang="en-AU" dirty="0"/>
              <a:t>How long you look at certain content</a:t>
            </a:r>
            <a:endParaRPr dirty="0"/>
          </a:p>
        </p:txBody>
      </p:sp>
      <p:pic>
        <p:nvPicPr>
          <p:cNvPr id="9" name="Picture 8">
            <a:extLst>
              <a:ext uri="{FF2B5EF4-FFF2-40B4-BE49-F238E27FC236}">
                <a16:creationId xmlns:a16="http://schemas.microsoft.com/office/drawing/2014/main" id="{200288DE-92C8-BDCB-24C2-F4CC35FB06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3004" y="212648"/>
            <a:ext cx="3466215" cy="34662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2013C2-BA81-9BE3-23A6-EF7345BD0708}"/>
              </a:ext>
            </a:extLst>
          </p:cNvPr>
          <p:cNvSpPr>
            <a:spLocks noGrp="1"/>
          </p:cNvSpPr>
          <p:nvPr>
            <p:ph type="title"/>
          </p:nvPr>
        </p:nvSpPr>
        <p:spPr/>
        <p:txBody>
          <a:bodyPr/>
          <a:lstStyle/>
          <a:p>
            <a:r>
              <a:rPr lang="en-US" dirty="0"/>
              <a:t>Examples of Social Media Advocacy</a:t>
            </a:r>
          </a:p>
        </p:txBody>
      </p:sp>
      <p:pic>
        <p:nvPicPr>
          <p:cNvPr id="12" name="Picture 11" descr="Screenshot of a JFA Purple Orange post on Facebook about a Purple Orange podcast episode">
            <a:extLst>
              <a:ext uri="{FF2B5EF4-FFF2-40B4-BE49-F238E27FC236}">
                <a16:creationId xmlns:a16="http://schemas.microsoft.com/office/drawing/2014/main" id="{17A30535-929E-7079-E181-129F1087D3C4}"/>
              </a:ext>
            </a:extLst>
          </p:cNvPr>
          <p:cNvPicPr>
            <a:picLocks noChangeAspect="1"/>
          </p:cNvPicPr>
          <p:nvPr/>
        </p:nvPicPr>
        <p:blipFill>
          <a:blip r:embed="rId3"/>
          <a:stretch>
            <a:fillRect/>
          </a:stretch>
        </p:blipFill>
        <p:spPr>
          <a:xfrm>
            <a:off x="104277" y="1743459"/>
            <a:ext cx="3654552" cy="5029200"/>
          </a:xfrm>
          <a:prstGeom prst="rect">
            <a:avLst/>
          </a:prstGeom>
        </p:spPr>
      </p:pic>
      <p:pic>
        <p:nvPicPr>
          <p:cNvPr id="18" name="Picture 17" descr="Screenshot of a JFA Purple Orange post on LinkedIn about education advocacy">
            <a:extLst>
              <a:ext uri="{FF2B5EF4-FFF2-40B4-BE49-F238E27FC236}">
                <a16:creationId xmlns:a16="http://schemas.microsoft.com/office/drawing/2014/main" id="{E4706C3E-D15F-7C40-E0C4-DC6ABA52A112}"/>
              </a:ext>
            </a:extLst>
          </p:cNvPr>
          <p:cNvPicPr>
            <a:picLocks noChangeAspect="1"/>
          </p:cNvPicPr>
          <p:nvPr/>
        </p:nvPicPr>
        <p:blipFill rotWithShape="1">
          <a:blip r:embed="rId4"/>
          <a:srcRect l="6285" r="5960" b="1610"/>
          <a:stretch>
            <a:fillRect/>
          </a:stretch>
        </p:blipFill>
        <p:spPr>
          <a:xfrm>
            <a:off x="3878318" y="1743459"/>
            <a:ext cx="3791484" cy="5029200"/>
          </a:xfrm>
          <a:prstGeom prst="rect">
            <a:avLst/>
          </a:prstGeom>
        </p:spPr>
      </p:pic>
      <p:pic>
        <p:nvPicPr>
          <p:cNvPr id="14" name="Picture 13" descr="Screenshot of a JFA Purple Orange post on Instagram about a survey on access taxis">
            <a:extLst>
              <a:ext uri="{FF2B5EF4-FFF2-40B4-BE49-F238E27FC236}">
                <a16:creationId xmlns:a16="http://schemas.microsoft.com/office/drawing/2014/main" id="{72004FA4-4BCA-816F-F9E7-8C2F283E70A2}"/>
              </a:ext>
            </a:extLst>
          </p:cNvPr>
          <p:cNvPicPr>
            <a:picLocks noChangeAspect="1"/>
          </p:cNvPicPr>
          <p:nvPr/>
        </p:nvPicPr>
        <p:blipFill>
          <a:blip r:embed="rId5"/>
          <a:stretch>
            <a:fillRect/>
          </a:stretch>
        </p:blipFill>
        <p:spPr>
          <a:xfrm>
            <a:off x="7789291" y="1743459"/>
            <a:ext cx="4281461" cy="3055557"/>
          </a:xfrm>
          <a:prstGeom prst="rect">
            <a:avLst/>
          </a:prstGeom>
        </p:spPr>
      </p:pic>
      <p:pic>
        <p:nvPicPr>
          <p:cNvPr id="20" name="Picture 19">
            <a:extLst>
              <a:ext uri="{FF2B5EF4-FFF2-40B4-BE49-F238E27FC236}">
                <a16:creationId xmlns:a16="http://schemas.microsoft.com/office/drawing/2014/main" id="{E47E63EA-3A4B-808C-548E-6EAE13B6C05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222682" y="1341009"/>
            <a:ext cx="582439" cy="582439"/>
          </a:xfrm>
          <a:prstGeom prst="rect">
            <a:avLst/>
          </a:prstGeom>
        </p:spPr>
      </p:pic>
      <p:pic>
        <p:nvPicPr>
          <p:cNvPr id="22" name="Picture 21">
            <a:extLst>
              <a:ext uri="{FF2B5EF4-FFF2-40B4-BE49-F238E27FC236}">
                <a16:creationId xmlns:a16="http://schemas.microsoft.com/office/drawing/2014/main" id="{5C4F8C62-886F-34C0-5903-62E26D8318E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808514" y="1387046"/>
            <a:ext cx="536402" cy="536402"/>
          </a:xfrm>
          <a:prstGeom prst="rect">
            <a:avLst/>
          </a:prstGeom>
        </p:spPr>
      </p:pic>
      <p:pic>
        <p:nvPicPr>
          <p:cNvPr id="25" name="Picture 24">
            <a:extLst>
              <a:ext uri="{FF2B5EF4-FFF2-40B4-BE49-F238E27FC236}">
                <a16:creationId xmlns:a16="http://schemas.microsoft.com/office/drawing/2014/main" id="{AF3A9172-3EE4-52DE-3AFE-9E70032457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778307" y="1387045"/>
            <a:ext cx="582439" cy="582439"/>
          </a:xfrm>
          <a:prstGeom prst="rect">
            <a:avLst/>
          </a:prstGeom>
        </p:spPr>
      </p:pic>
    </p:spTree>
    <p:extLst>
      <p:ext uri="{BB962C8B-B14F-4D97-AF65-F5344CB8AC3E}">
        <p14:creationId xmlns:p14="http://schemas.microsoft.com/office/powerpoint/2010/main" val="4033946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A1045-0E34-4947-86BE-F420D0C58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C9526-2883-ED77-FBE2-4685ACE05B34}"/>
              </a:ext>
            </a:extLst>
          </p:cNvPr>
          <p:cNvSpPr>
            <a:spLocks noGrp="1"/>
          </p:cNvSpPr>
          <p:nvPr>
            <p:ph type="title"/>
          </p:nvPr>
        </p:nvSpPr>
        <p:spPr/>
        <p:txBody>
          <a:bodyPr/>
          <a:lstStyle/>
          <a:p>
            <a:r>
              <a:rPr lang="en-AU" dirty="0"/>
              <a:t>Question</a:t>
            </a:r>
            <a:endParaRPr dirty="0"/>
          </a:p>
        </p:txBody>
      </p:sp>
      <p:sp>
        <p:nvSpPr>
          <p:cNvPr id="3" name="Content Placeholder 2">
            <a:extLst>
              <a:ext uri="{FF2B5EF4-FFF2-40B4-BE49-F238E27FC236}">
                <a16:creationId xmlns:a16="http://schemas.microsoft.com/office/drawing/2014/main" id="{373B297F-53FA-FD46-BC76-31027C16AFBA}"/>
              </a:ext>
            </a:extLst>
          </p:cNvPr>
          <p:cNvSpPr>
            <a:spLocks noGrp="1"/>
          </p:cNvSpPr>
          <p:nvPr>
            <p:ph idx="1"/>
          </p:nvPr>
        </p:nvSpPr>
        <p:spPr>
          <a:xfrm>
            <a:off x="609601" y="1600202"/>
            <a:ext cx="8077199" cy="2688770"/>
          </a:xfrm>
        </p:spPr>
        <p:txBody>
          <a:bodyPr>
            <a:normAutofit/>
          </a:bodyPr>
          <a:lstStyle/>
          <a:p>
            <a:r>
              <a:rPr lang="en-AU" dirty="0"/>
              <a:t>Would you like to share an example of any advocacy you have done, or that you would like to do?</a:t>
            </a:r>
          </a:p>
        </p:txBody>
      </p:sp>
      <p:pic>
        <p:nvPicPr>
          <p:cNvPr id="4" name="Picture 3">
            <a:extLst>
              <a:ext uri="{FF2B5EF4-FFF2-40B4-BE49-F238E27FC236}">
                <a16:creationId xmlns:a16="http://schemas.microsoft.com/office/drawing/2014/main" id="{B8BA9F5A-911F-8440-3015-A01570D158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95125" y="150725"/>
            <a:ext cx="3219654" cy="3219654"/>
          </a:xfrm>
          <a:prstGeom prst="rect">
            <a:avLst/>
          </a:prstGeom>
        </p:spPr>
      </p:pic>
    </p:spTree>
    <p:extLst>
      <p:ext uri="{BB962C8B-B14F-4D97-AF65-F5344CB8AC3E}">
        <p14:creationId xmlns:p14="http://schemas.microsoft.com/office/powerpoint/2010/main" val="244039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10307-86C5-35C7-FE1B-D7BE7D871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806E7-3465-C1A3-3419-E9DF801CDD80}"/>
              </a:ext>
            </a:extLst>
          </p:cNvPr>
          <p:cNvSpPr>
            <a:spLocks noGrp="1"/>
          </p:cNvSpPr>
          <p:nvPr>
            <p:ph type="title"/>
          </p:nvPr>
        </p:nvSpPr>
        <p:spPr/>
        <p:txBody>
          <a:bodyPr/>
          <a:lstStyle/>
          <a:p>
            <a:r>
              <a:t>Staying Safe Online</a:t>
            </a:r>
          </a:p>
        </p:txBody>
      </p:sp>
      <p:pic>
        <p:nvPicPr>
          <p:cNvPr id="5" name="Online Media 4" descr="Social Media Safety Tips">
            <a:hlinkClick r:id="" action="ppaction://media"/>
            <a:extLst>
              <a:ext uri="{FF2B5EF4-FFF2-40B4-BE49-F238E27FC236}">
                <a16:creationId xmlns:a16="http://schemas.microsoft.com/office/drawing/2014/main" id="{765CD3A9-0F70-BD5B-05FB-1BEE0182D3B2}"/>
              </a:ext>
            </a:extLst>
          </p:cNvPr>
          <p:cNvPicPr>
            <a:picLocks noGrp="1" noRot="1" noChangeAspect="1"/>
          </p:cNvPicPr>
          <p:nvPr>
            <p:ph idx="1"/>
            <a:videoFile r:link="rId1"/>
          </p:nvPr>
        </p:nvPicPr>
        <p:blipFill>
          <a:blip r:embed="rId4"/>
          <a:stretch>
            <a:fillRect/>
          </a:stretch>
        </p:blipFill>
        <p:spPr>
          <a:xfrm>
            <a:off x="609600" y="1417638"/>
            <a:ext cx="9091880" cy="5136931"/>
          </a:xfrm>
          <a:prstGeom prst="rect">
            <a:avLst/>
          </a:prstGeom>
        </p:spPr>
      </p:pic>
    </p:spTree>
    <p:extLst>
      <p:ext uri="{BB962C8B-B14F-4D97-AF65-F5344CB8AC3E}">
        <p14:creationId xmlns:p14="http://schemas.microsoft.com/office/powerpoint/2010/main" val="377051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Welcome</a:t>
            </a:r>
          </a:p>
        </p:txBody>
      </p:sp>
      <p:sp>
        <p:nvSpPr>
          <p:cNvPr id="3" name="Content Placeholder 2"/>
          <p:cNvSpPr>
            <a:spLocks noGrp="1"/>
          </p:cNvSpPr>
          <p:nvPr>
            <p:ph idx="1"/>
          </p:nvPr>
        </p:nvSpPr>
        <p:spPr>
          <a:xfrm>
            <a:off x="609600" y="1600201"/>
            <a:ext cx="9356035" cy="4525963"/>
          </a:xfrm>
        </p:spPr>
        <p:txBody>
          <a:bodyPr/>
          <a:lstStyle/>
          <a:p>
            <a:r>
              <a:rPr dirty="0"/>
              <a:t>Acknowledgement of Country</a:t>
            </a:r>
          </a:p>
          <a:p>
            <a:r>
              <a:rPr lang="en-AU" dirty="0"/>
              <a:t>Recognition of </a:t>
            </a:r>
            <a:r>
              <a:rPr dirty="0"/>
              <a:t>disability community</a:t>
            </a:r>
          </a:p>
          <a:p>
            <a:r>
              <a:rPr dirty="0"/>
              <a:t>Meet today’s presenters</a:t>
            </a:r>
            <a:r>
              <a:rPr lang="en-AU" dirty="0"/>
              <a:t>:</a:t>
            </a:r>
          </a:p>
          <a:p>
            <a:pPr lvl="1"/>
            <a:r>
              <a:rPr lang="en-AU" dirty="0"/>
              <a:t>Mel Merlino</a:t>
            </a:r>
          </a:p>
          <a:p>
            <a:pPr lvl="1"/>
            <a:r>
              <a:rPr lang="en-AU" dirty="0"/>
              <a:t>Nick Roach</a:t>
            </a:r>
            <a:endParaRPr dirty="0"/>
          </a:p>
          <a:p>
            <a:r>
              <a:rPr dirty="0"/>
              <a:t>Housekeeping: mute/unmute, </a:t>
            </a:r>
            <a:r>
              <a:rPr lang="en-AU" dirty="0"/>
              <a:t>raise your hand to speak, use the </a:t>
            </a:r>
            <a:r>
              <a:rPr dirty="0"/>
              <a:t>chat</a:t>
            </a:r>
            <a:endParaRPr lang="en-AU" dirty="0"/>
          </a:p>
          <a:p>
            <a:r>
              <a:rPr lang="en-AU" dirty="0"/>
              <a:t>Today’s session will be recorded</a:t>
            </a:r>
            <a:endParaRPr dirty="0"/>
          </a:p>
        </p:txBody>
      </p:sp>
      <p:pic>
        <p:nvPicPr>
          <p:cNvPr id="8" name="Picture 7">
            <a:extLst>
              <a:ext uri="{FF2B5EF4-FFF2-40B4-BE49-F238E27FC236}">
                <a16:creationId xmlns:a16="http://schemas.microsoft.com/office/drawing/2014/main" id="{F1772600-145C-FF94-D0A5-509095D6A0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8998" y="156302"/>
            <a:ext cx="3284668" cy="3284668"/>
          </a:xfrm>
          <a:prstGeom prst="rect">
            <a:avLst/>
          </a:prstGeom>
        </p:spPr>
      </p:pic>
      <p:sp>
        <p:nvSpPr>
          <p:cNvPr id="4" name="TextBox 3">
            <a:extLst>
              <a:ext uri="{FF2B5EF4-FFF2-40B4-BE49-F238E27FC236}">
                <a16:creationId xmlns:a16="http://schemas.microsoft.com/office/drawing/2014/main" id="{EB0CFA59-E62B-FB2E-4160-90EEF822D8C4}"/>
              </a:ext>
              <a:ext uri="{C183D7F6-B498-43B3-948B-1728B52AA6E4}">
                <adec:decorative xmlns:adec="http://schemas.microsoft.com/office/drawing/2017/decorative" val="1"/>
              </a:ext>
            </a:extLst>
          </p:cNvPr>
          <p:cNvSpPr txBox="1"/>
          <p:nvPr/>
        </p:nvSpPr>
        <p:spPr>
          <a:xfrm>
            <a:off x="5246897" y="557015"/>
            <a:ext cx="3050835" cy="584775"/>
          </a:xfrm>
          <a:prstGeom prst="rect">
            <a:avLst/>
          </a:prstGeom>
          <a:noFill/>
        </p:spPr>
        <p:txBody>
          <a:bodyPr wrap="none" rtlCol="0">
            <a:spAutoFit/>
          </a:bodyPr>
          <a:lstStyle/>
          <a:p>
            <a:r>
              <a:rPr lang="en-GB" sz="3200" b="1" dirty="0">
                <a:solidFill>
                  <a:srgbClr val="FF0000"/>
                </a:solidFill>
                <a:latin typeface="Century Gothic" panose="020B0502020202020204" pitchFamily="34" charset="0"/>
              </a:rPr>
              <a:t>PRESS RECORD</a:t>
            </a:r>
            <a:endParaRPr lang="en-AU" sz="3200" b="1" dirty="0">
              <a:solidFill>
                <a:srgbClr val="FF0000"/>
              </a:solidFill>
              <a:latin typeface="Century Gothic" panose="020B0502020202020204" pitchFamily="34" charset="0"/>
            </a:endParaRPr>
          </a:p>
        </p:txBody>
      </p:sp>
      <p:sp>
        <p:nvSpPr>
          <p:cNvPr id="5" name="Oval 4">
            <a:extLst>
              <a:ext uri="{FF2B5EF4-FFF2-40B4-BE49-F238E27FC236}">
                <a16:creationId xmlns:a16="http://schemas.microsoft.com/office/drawing/2014/main" id="{C3FD86BC-3DD8-7E97-7EB2-9BF99E61BB12}"/>
              </a:ext>
              <a:ext uri="{C183D7F6-B498-43B3-948B-1728B52AA6E4}">
                <adec:decorative xmlns:adec="http://schemas.microsoft.com/office/drawing/2017/decorative" val="1"/>
              </a:ext>
            </a:extLst>
          </p:cNvPr>
          <p:cNvSpPr/>
          <p:nvPr/>
        </p:nvSpPr>
        <p:spPr>
          <a:xfrm>
            <a:off x="4677403" y="610863"/>
            <a:ext cx="477078" cy="47707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321F3-7B9E-4D8D-BE1B-42B45A97A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F335C-250A-AD06-B989-FE144F0BCA33}"/>
              </a:ext>
            </a:extLst>
          </p:cNvPr>
          <p:cNvSpPr>
            <a:spLocks noGrp="1"/>
          </p:cNvSpPr>
          <p:nvPr>
            <p:ph type="title"/>
          </p:nvPr>
        </p:nvSpPr>
        <p:spPr/>
        <p:txBody>
          <a:bodyPr/>
          <a:lstStyle/>
          <a:p>
            <a:r>
              <a:t>Staying Safe Online</a:t>
            </a:r>
          </a:p>
        </p:txBody>
      </p:sp>
      <p:sp>
        <p:nvSpPr>
          <p:cNvPr id="3" name="Content Placeholder 2">
            <a:extLst>
              <a:ext uri="{FF2B5EF4-FFF2-40B4-BE49-F238E27FC236}">
                <a16:creationId xmlns:a16="http://schemas.microsoft.com/office/drawing/2014/main" id="{DB9D1495-CF60-9F1E-B93A-332DC5C71872}"/>
              </a:ext>
            </a:extLst>
          </p:cNvPr>
          <p:cNvSpPr>
            <a:spLocks noGrp="1"/>
          </p:cNvSpPr>
          <p:nvPr>
            <p:ph idx="1"/>
          </p:nvPr>
        </p:nvSpPr>
        <p:spPr>
          <a:xfrm>
            <a:off x="609600" y="1600202"/>
            <a:ext cx="8243944" cy="1358900"/>
          </a:xfrm>
        </p:spPr>
        <p:txBody>
          <a:bodyPr>
            <a:normAutofit/>
          </a:bodyPr>
          <a:lstStyle/>
          <a:p>
            <a:r>
              <a:rPr dirty="0"/>
              <a:t>Watch out for scams and trolls (</a:t>
            </a:r>
            <a:r>
              <a:rPr dirty="0" err="1"/>
              <a:t>ScamWatch</a:t>
            </a:r>
            <a:r>
              <a:rPr dirty="0"/>
              <a:t>)</a:t>
            </a:r>
          </a:p>
        </p:txBody>
      </p:sp>
      <p:pic>
        <p:nvPicPr>
          <p:cNvPr id="5" name="Picture 4" descr="Screenshot of a social media messaging scam">
            <a:extLst>
              <a:ext uri="{FF2B5EF4-FFF2-40B4-BE49-F238E27FC236}">
                <a16:creationId xmlns:a16="http://schemas.microsoft.com/office/drawing/2014/main" id="{C9B4AF03-E011-0A42-4A55-47F976C71B1E}"/>
              </a:ext>
            </a:extLst>
          </p:cNvPr>
          <p:cNvPicPr>
            <a:picLocks noChangeAspect="1"/>
          </p:cNvPicPr>
          <p:nvPr/>
        </p:nvPicPr>
        <p:blipFill>
          <a:blip r:embed="rId3"/>
          <a:srcRect t="4917"/>
          <a:stretch>
            <a:fillRect/>
          </a:stretch>
        </p:blipFill>
        <p:spPr>
          <a:xfrm>
            <a:off x="702220" y="3040912"/>
            <a:ext cx="3321373" cy="3289641"/>
          </a:xfrm>
          <a:prstGeom prst="roundRect">
            <a:avLst>
              <a:gd name="adj" fmla="val 10849"/>
            </a:avLst>
          </a:prstGeom>
        </p:spPr>
      </p:pic>
      <p:pic>
        <p:nvPicPr>
          <p:cNvPr id="8" name="Picture 7" descr="Screenshot of a social media scam post enticing people with the offer of a $1000 Amazon gift card">
            <a:extLst>
              <a:ext uri="{FF2B5EF4-FFF2-40B4-BE49-F238E27FC236}">
                <a16:creationId xmlns:a16="http://schemas.microsoft.com/office/drawing/2014/main" id="{20D42DF1-38F9-9B1A-8323-BE228EB82470}"/>
              </a:ext>
            </a:extLst>
          </p:cNvPr>
          <p:cNvPicPr>
            <a:picLocks noChangeAspect="1"/>
          </p:cNvPicPr>
          <p:nvPr/>
        </p:nvPicPr>
        <p:blipFill>
          <a:blip r:embed="rId4"/>
          <a:stretch>
            <a:fillRect/>
          </a:stretch>
        </p:blipFill>
        <p:spPr>
          <a:xfrm>
            <a:off x="4345709" y="3612753"/>
            <a:ext cx="3822700" cy="2717800"/>
          </a:xfrm>
          <a:prstGeom prst="roundRect">
            <a:avLst>
              <a:gd name="adj" fmla="val 10016"/>
            </a:avLst>
          </a:prstGeom>
        </p:spPr>
      </p:pic>
      <p:pic>
        <p:nvPicPr>
          <p:cNvPr id="10" name="Picture 9" descr="Screenshot of a scam social media post with a sensational claim of Steve Jobs being alive">
            <a:extLst>
              <a:ext uri="{FF2B5EF4-FFF2-40B4-BE49-F238E27FC236}">
                <a16:creationId xmlns:a16="http://schemas.microsoft.com/office/drawing/2014/main" id="{172A9592-7BA4-280E-180D-D9FC4C23DD47}"/>
              </a:ext>
            </a:extLst>
          </p:cNvPr>
          <p:cNvPicPr>
            <a:picLocks noChangeAspect="1"/>
          </p:cNvPicPr>
          <p:nvPr/>
        </p:nvPicPr>
        <p:blipFill>
          <a:blip r:embed="rId5"/>
          <a:stretch>
            <a:fillRect/>
          </a:stretch>
        </p:blipFill>
        <p:spPr>
          <a:xfrm>
            <a:off x="7348447" y="782149"/>
            <a:ext cx="4495210" cy="2646851"/>
          </a:xfrm>
          <a:prstGeom prst="roundRect">
            <a:avLst/>
          </a:prstGeom>
        </p:spPr>
      </p:pic>
    </p:spTree>
    <p:extLst>
      <p:ext uri="{BB962C8B-B14F-4D97-AF65-F5344CB8AC3E}">
        <p14:creationId xmlns:p14="http://schemas.microsoft.com/office/powerpoint/2010/main" val="156644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E59D8-5709-2BF0-623B-87B7A43F3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0EAC0-BA57-F366-7C02-0900DF5C6C8E}"/>
              </a:ext>
            </a:extLst>
          </p:cNvPr>
          <p:cNvSpPr>
            <a:spLocks noGrp="1"/>
          </p:cNvSpPr>
          <p:nvPr>
            <p:ph type="title"/>
          </p:nvPr>
        </p:nvSpPr>
        <p:spPr/>
        <p:txBody>
          <a:bodyPr/>
          <a:lstStyle/>
          <a:p>
            <a:r>
              <a:t>Staying Safe Online</a:t>
            </a:r>
          </a:p>
        </p:txBody>
      </p:sp>
      <p:sp>
        <p:nvSpPr>
          <p:cNvPr id="3" name="Content Placeholder 2">
            <a:extLst>
              <a:ext uri="{FF2B5EF4-FFF2-40B4-BE49-F238E27FC236}">
                <a16:creationId xmlns:a16="http://schemas.microsoft.com/office/drawing/2014/main" id="{5F0D23E5-2175-9360-DC95-A63062F86988}"/>
              </a:ext>
            </a:extLst>
          </p:cNvPr>
          <p:cNvSpPr>
            <a:spLocks noGrp="1"/>
          </p:cNvSpPr>
          <p:nvPr>
            <p:ph idx="1"/>
          </p:nvPr>
        </p:nvSpPr>
        <p:spPr>
          <a:xfrm>
            <a:off x="609600" y="1600201"/>
            <a:ext cx="9610165" cy="4983161"/>
          </a:xfrm>
        </p:spPr>
        <p:txBody>
          <a:bodyPr>
            <a:normAutofit/>
          </a:bodyPr>
          <a:lstStyle/>
          <a:p>
            <a:r>
              <a:rPr dirty="0"/>
              <a:t>Don’t share</a:t>
            </a:r>
            <a:r>
              <a:rPr lang="en-AU" dirty="0"/>
              <a:t> personal information</a:t>
            </a:r>
            <a:r>
              <a:rPr dirty="0"/>
              <a:t>:</a:t>
            </a:r>
            <a:endParaRPr lang="en-AU" dirty="0"/>
          </a:p>
          <a:p>
            <a:pPr lvl="1"/>
            <a:r>
              <a:rPr lang="en-AU" dirty="0"/>
              <a:t>Birthday</a:t>
            </a:r>
          </a:p>
          <a:p>
            <a:pPr lvl="1"/>
            <a:r>
              <a:rPr lang="en-AU" dirty="0"/>
              <a:t>Address or location</a:t>
            </a:r>
          </a:p>
          <a:p>
            <a:pPr lvl="1"/>
            <a:r>
              <a:rPr dirty="0"/>
              <a:t>ID</a:t>
            </a:r>
            <a:endParaRPr lang="en-AU" dirty="0"/>
          </a:p>
          <a:p>
            <a:r>
              <a:rPr lang="en-AU" dirty="0"/>
              <a:t>New rule: Must be 16+ to sign up (Dec 2025)</a:t>
            </a:r>
          </a:p>
        </p:txBody>
      </p:sp>
      <p:pic>
        <p:nvPicPr>
          <p:cNvPr id="7" name="Picture 6">
            <a:extLst>
              <a:ext uri="{FF2B5EF4-FFF2-40B4-BE49-F238E27FC236}">
                <a16:creationId xmlns:a16="http://schemas.microsoft.com/office/drawing/2014/main" id="{84AAC5BF-1D10-32E0-241C-D5ED6FF596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8968" y="115150"/>
            <a:ext cx="3738761" cy="3738761"/>
          </a:xfrm>
          <a:prstGeom prst="rect">
            <a:avLst/>
          </a:prstGeom>
        </p:spPr>
      </p:pic>
    </p:spTree>
    <p:extLst>
      <p:ext uri="{BB962C8B-B14F-4D97-AF65-F5344CB8AC3E}">
        <p14:creationId xmlns:p14="http://schemas.microsoft.com/office/powerpoint/2010/main" val="168699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E9019-5AAD-A359-B94D-1780FE7BC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C362A-741D-6769-D233-836FCE4A1A29}"/>
              </a:ext>
            </a:extLst>
          </p:cNvPr>
          <p:cNvSpPr>
            <a:spLocks noGrp="1"/>
          </p:cNvSpPr>
          <p:nvPr>
            <p:ph type="title"/>
          </p:nvPr>
        </p:nvSpPr>
        <p:spPr/>
        <p:txBody>
          <a:bodyPr/>
          <a:lstStyle/>
          <a:p>
            <a:r>
              <a:t>Staying Safe Online</a:t>
            </a:r>
          </a:p>
        </p:txBody>
      </p:sp>
      <p:sp>
        <p:nvSpPr>
          <p:cNvPr id="3" name="Content Placeholder 2">
            <a:extLst>
              <a:ext uri="{FF2B5EF4-FFF2-40B4-BE49-F238E27FC236}">
                <a16:creationId xmlns:a16="http://schemas.microsoft.com/office/drawing/2014/main" id="{84CD95BE-3967-F58A-D5A7-0B6636A54D94}"/>
              </a:ext>
            </a:extLst>
          </p:cNvPr>
          <p:cNvSpPr>
            <a:spLocks noGrp="1"/>
          </p:cNvSpPr>
          <p:nvPr>
            <p:ph idx="1"/>
          </p:nvPr>
        </p:nvSpPr>
        <p:spPr>
          <a:xfrm>
            <a:off x="609600" y="1600201"/>
            <a:ext cx="7609367" cy="4983161"/>
          </a:xfrm>
        </p:spPr>
        <p:txBody>
          <a:bodyPr>
            <a:normAutofit/>
          </a:bodyPr>
          <a:lstStyle/>
          <a:p>
            <a:r>
              <a:rPr lang="en-AU" dirty="0"/>
              <a:t>Choose a secure password including letters, numbers and symbols:</a:t>
            </a:r>
          </a:p>
          <a:p>
            <a:pPr lvl="1"/>
            <a:r>
              <a:rPr lang="en-AU" dirty="0"/>
              <a:t>Example 1 (not secure):  Taylor1989</a:t>
            </a:r>
          </a:p>
          <a:p>
            <a:pPr lvl="1"/>
            <a:r>
              <a:rPr lang="en-AU" dirty="0"/>
              <a:t>Example 2 (secure): Sw33tP0t@To23$</a:t>
            </a:r>
          </a:p>
          <a:p>
            <a:pPr lvl="1"/>
            <a:endParaRPr lang="en-AU" dirty="0"/>
          </a:p>
          <a:p>
            <a:r>
              <a:rPr lang="en-AU" dirty="0"/>
              <a:t>Switch on 2-factor authentication</a:t>
            </a:r>
          </a:p>
          <a:p>
            <a:r>
              <a:rPr lang="en-AU" dirty="0"/>
              <a:t>Decide if you want to limit who sees your content</a:t>
            </a:r>
          </a:p>
        </p:txBody>
      </p:sp>
      <p:pic>
        <p:nvPicPr>
          <p:cNvPr id="7" name="Picture 6">
            <a:extLst>
              <a:ext uri="{FF2B5EF4-FFF2-40B4-BE49-F238E27FC236}">
                <a16:creationId xmlns:a16="http://schemas.microsoft.com/office/drawing/2014/main" id="{ECCA270A-B6DB-AB78-B792-CC491F01D4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8968" y="115150"/>
            <a:ext cx="3738761" cy="3738761"/>
          </a:xfrm>
          <a:prstGeom prst="rect">
            <a:avLst/>
          </a:prstGeom>
        </p:spPr>
      </p:pic>
    </p:spTree>
    <p:extLst>
      <p:ext uri="{BB962C8B-B14F-4D97-AF65-F5344CB8AC3E}">
        <p14:creationId xmlns:p14="http://schemas.microsoft.com/office/powerpoint/2010/main" val="183838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10307-86C5-35C7-FE1B-D7BE7D871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806E7-3465-C1A3-3419-E9DF801CDD80}"/>
              </a:ext>
            </a:extLst>
          </p:cNvPr>
          <p:cNvSpPr>
            <a:spLocks noGrp="1"/>
          </p:cNvSpPr>
          <p:nvPr>
            <p:ph type="title"/>
          </p:nvPr>
        </p:nvSpPr>
        <p:spPr/>
        <p:txBody>
          <a:bodyPr/>
          <a:lstStyle/>
          <a:p>
            <a:r>
              <a:rPr lang="en-AU" dirty="0"/>
              <a:t>Security: Protect Your Stuff</a:t>
            </a:r>
            <a:endParaRPr dirty="0"/>
          </a:p>
        </p:txBody>
      </p:sp>
      <p:pic>
        <p:nvPicPr>
          <p:cNvPr id="5" name="Online Media 4" descr="Tip 2: Protect Your Stuff">
            <a:hlinkClick r:id="" action="ppaction://media"/>
            <a:extLst>
              <a:ext uri="{FF2B5EF4-FFF2-40B4-BE49-F238E27FC236}">
                <a16:creationId xmlns:a16="http://schemas.microsoft.com/office/drawing/2014/main" id="{5E805649-C59F-BAA3-C288-E999903BCE5B}"/>
              </a:ext>
            </a:extLst>
          </p:cNvPr>
          <p:cNvPicPr>
            <a:picLocks noGrp="1" noRot="1" noChangeAspect="1"/>
          </p:cNvPicPr>
          <p:nvPr>
            <p:ph idx="1"/>
            <a:videoFile r:link="rId1"/>
          </p:nvPr>
        </p:nvPicPr>
        <p:blipFill>
          <a:blip r:embed="rId4"/>
          <a:stretch>
            <a:fillRect/>
          </a:stretch>
        </p:blipFill>
        <p:spPr>
          <a:xfrm>
            <a:off x="694660" y="1417638"/>
            <a:ext cx="8913818" cy="5036325"/>
          </a:xfrm>
          <a:prstGeom prst="rect">
            <a:avLst/>
          </a:prstGeom>
        </p:spPr>
      </p:pic>
    </p:spTree>
    <p:extLst>
      <p:ext uri="{BB962C8B-B14F-4D97-AF65-F5344CB8AC3E}">
        <p14:creationId xmlns:p14="http://schemas.microsoft.com/office/powerpoint/2010/main" val="251978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10307-86C5-35C7-FE1B-D7BE7D871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806E7-3465-C1A3-3419-E9DF801CDD80}"/>
              </a:ext>
            </a:extLst>
          </p:cNvPr>
          <p:cNvSpPr>
            <a:spLocks noGrp="1"/>
          </p:cNvSpPr>
          <p:nvPr>
            <p:ph type="title"/>
          </p:nvPr>
        </p:nvSpPr>
        <p:spPr/>
        <p:txBody>
          <a:bodyPr/>
          <a:lstStyle/>
          <a:p>
            <a:r>
              <a:t>Staying Safe Online</a:t>
            </a:r>
          </a:p>
        </p:txBody>
      </p:sp>
      <p:pic>
        <p:nvPicPr>
          <p:cNvPr id="6" name="Online Media 5" descr="Tip 3: Know &amp; Use Your Settings">
            <a:hlinkClick r:id="" action="ppaction://media"/>
            <a:extLst>
              <a:ext uri="{FF2B5EF4-FFF2-40B4-BE49-F238E27FC236}">
                <a16:creationId xmlns:a16="http://schemas.microsoft.com/office/drawing/2014/main" id="{D253856D-064E-950D-7D47-771F3A42ED60}"/>
              </a:ext>
            </a:extLst>
          </p:cNvPr>
          <p:cNvPicPr>
            <a:picLocks noGrp="1" noRot="1" noChangeAspect="1"/>
          </p:cNvPicPr>
          <p:nvPr>
            <p:ph idx="1"/>
            <a:videoFile r:link="rId1"/>
          </p:nvPr>
        </p:nvPicPr>
        <p:blipFill>
          <a:blip r:embed="rId4"/>
          <a:stretch>
            <a:fillRect/>
          </a:stretch>
        </p:blipFill>
        <p:spPr>
          <a:xfrm>
            <a:off x="684028" y="1417638"/>
            <a:ext cx="8932634" cy="5046957"/>
          </a:xfrm>
          <a:prstGeom prst="rect">
            <a:avLst/>
          </a:prstGeom>
        </p:spPr>
      </p:pic>
    </p:spTree>
    <p:extLst>
      <p:ext uri="{BB962C8B-B14F-4D97-AF65-F5344CB8AC3E}">
        <p14:creationId xmlns:p14="http://schemas.microsoft.com/office/powerpoint/2010/main" val="40491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Public vs Private</a:t>
            </a:r>
          </a:p>
        </p:txBody>
      </p:sp>
      <p:sp>
        <p:nvSpPr>
          <p:cNvPr id="3" name="Content Placeholder 2"/>
          <p:cNvSpPr>
            <a:spLocks noGrp="1"/>
          </p:cNvSpPr>
          <p:nvPr>
            <p:ph idx="1"/>
          </p:nvPr>
        </p:nvSpPr>
        <p:spPr>
          <a:xfrm>
            <a:off x="609601" y="1600202"/>
            <a:ext cx="6163340" cy="4983160"/>
          </a:xfrm>
        </p:spPr>
        <p:txBody>
          <a:bodyPr>
            <a:normAutofit/>
          </a:bodyPr>
          <a:lstStyle/>
          <a:p>
            <a:r>
              <a:rPr dirty="0"/>
              <a:t>Share what feels safe for you</a:t>
            </a:r>
            <a:endParaRPr lang="en-AU" dirty="0"/>
          </a:p>
          <a:p>
            <a:r>
              <a:rPr b="1" dirty="0"/>
              <a:t>Ask:</a:t>
            </a:r>
            <a:r>
              <a:rPr dirty="0"/>
              <a:t> Would I </a:t>
            </a:r>
            <a:r>
              <a:rPr lang="en-AU" dirty="0"/>
              <a:t>feel</a:t>
            </a:r>
            <a:r>
              <a:rPr dirty="0"/>
              <a:t> OK if a stranger saw this?</a:t>
            </a:r>
            <a:endParaRPr lang="en-AU" dirty="0"/>
          </a:p>
          <a:p>
            <a:r>
              <a:rPr lang="en-AU" b="1" dirty="0"/>
              <a:t>Reminder:</a:t>
            </a:r>
            <a:r>
              <a:rPr lang="en-AU" dirty="0"/>
              <a:t> You don’t have to show your face to advocate.</a:t>
            </a:r>
          </a:p>
          <a:p>
            <a:endParaRPr lang="en-AU" dirty="0"/>
          </a:p>
          <a:p>
            <a:r>
              <a:rPr lang="en-AU" dirty="0"/>
              <a:t>Learn about the privacy settings for the social media you use</a:t>
            </a:r>
          </a:p>
        </p:txBody>
      </p:sp>
      <p:pic>
        <p:nvPicPr>
          <p:cNvPr id="10" name="Picture 9" descr="Phone displaying an infographic post on Instagram by Family Advocacy ">
            <a:extLst>
              <a:ext uri="{FF2B5EF4-FFF2-40B4-BE49-F238E27FC236}">
                <a16:creationId xmlns:a16="http://schemas.microsoft.com/office/drawing/2014/main" id="{185F3603-46D1-B6C1-CC26-BCA2E7A25D53}"/>
              </a:ext>
            </a:extLst>
          </p:cNvPr>
          <p:cNvPicPr>
            <a:picLocks noChangeAspect="1"/>
          </p:cNvPicPr>
          <p:nvPr/>
        </p:nvPicPr>
        <p:blipFill>
          <a:blip r:embed="rId3"/>
          <a:stretch>
            <a:fillRect/>
          </a:stretch>
        </p:blipFill>
        <p:spPr>
          <a:xfrm>
            <a:off x="6576119" y="2064525"/>
            <a:ext cx="2541846" cy="4518837"/>
          </a:xfrm>
          <a:prstGeom prst="rect">
            <a:avLst/>
          </a:prstGeom>
        </p:spPr>
      </p:pic>
      <p:pic>
        <p:nvPicPr>
          <p:cNvPr id="6" name="Picture 5" descr="Phone displaying an Instagram profile with colourful, typographic posts">
            <a:extLst>
              <a:ext uri="{FF2B5EF4-FFF2-40B4-BE49-F238E27FC236}">
                <a16:creationId xmlns:a16="http://schemas.microsoft.com/office/drawing/2014/main" id="{56F2A37F-CFFD-9652-8A2D-DA11480E3B8A}"/>
              </a:ext>
            </a:extLst>
          </p:cNvPr>
          <p:cNvPicPr>
            <a:picLocks noChangeAspect="1"/>
          </p:cNvPicPr>
          <p:nvPr/>
        </p:nvPicPr>
        <p:blipFill>
          <a:blip r:embed="rId4"/>
          <a:stretch>
            <a:fillRect/>
          </a:stretch>
        </p:blipFill>
        <p:spPr>
          <a:xfrm>
            <a:off x="8921142" y="368507"/>
            <a:ext cx="2541846" cy="45188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BA496-D05D-BDA8-F9C6-DC9D0C731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04D87-0723-A3DC-45B5-345F79F7EC07}"/>
              </a:ext>
            </a:extLst>
          </p:cNvPr>
          <p:cNvSpPr>
            <a:spLocks noGrp="1"/>
          </p:cNvSpPr>
          <p:nvPr>
            <p:ph type="title"/>
          </p:nvPr>
        </p:nvSpPr>
        <p:spPr/>
        <p:txBody>
          <a:bodyPr/>
          <a:lstStyle/>
          <a:p>
            <a:r>
              <a:rPr dirty="0"/>
              <a:t>Public vs Private</a:t>
            </a:r>
          </a:p>
        </p:txBody>
      </p:sp>
      <p:sp>
        <p:nvSpPr>
          <p:cNvPr id="3" name="Content Placeholder 2">
            <a:extLst>
              <a:ext uri="{FF2B5EF4-FFF2-40B4-BE49-F238E27FC236}">
                <a16:creationId xmlns:a16="http://schemas.microsoft.com/office/drawing/2014/main" id="{DBE465ED-C7BB-85F6-9682-4EC774336E35}"/>
              </a:ext>
            </a:extLst>
          </p:cNvPr>
          <p:cNvSpPr>
            <a:spLocks noGrp="1"/>
          </p:cNvSpPr>
          <p:nvPr>
            <p:ph idx="1"/>
          </p:nvPr>
        </p:nvSpPr>
        <p:spPr>
          <a:xfrm>
            <a:off x="609600" y="1600201"/>
            <a:ext cx="7084741" cy="4983161"/>
          </a:xfrm>
        </p:spPr>
        <p:txBody>
          <a:bodyPr>
            <a:normAutofit/>
          </a:bodyPr>
          <a:lstStyle/>
          <a:p>
            <a:r>
              <a:rPr lang="en-AU" dirty="0"/>
              <a:t>Don’t post when you are upset or angry</a:t>
            </a:r>
          </a:p>
          <a:p>
            <a:r>
              <a:rPr lang="en-AU" dirty="0"/>
              <a:t>Always ask before posting photos of others</a:t>
            </a:r>
          </a:p>
          <a:p>
            <a:r>
              <a:rPr lang="en-AU" dirty="0"/>
              <a:t>Think before you post – hard to take back</a:t>
            </a:r>
          </a:p>
          <a:p>
            <a:r>
              <a:rPr lang="en-AU" dirty="0"/>
              <a:t>Include a content warning, if appropriate</a:t>
            </a:r>
          </a:p>
        </p:txBody>
      </p:sp>
      <p:pic>
        <p:nvPicPr>
          <p:cNvPr id="6" name="Picture 5" descr="Phone displaying a Purple Orange post on Facebook on the sensitive topic of domestic, family or sexual violence.">
            <a:extLst>
              <a:ext uri="{FF2B5EF4-FFF2-40B4-BE49-F238E27FC236}">
                <a16:creationId xmlns:a16="http://schemas.microsoft.com/office/drawing/2014/main" id="{067ADEF7-F49E-9CB2-46C2-F4BC3159424C}"/>
              </a:ext>
            </a:extLst>
          </p:cNvPr>
          <p:cNvPicPr>
            <a:picLocks noChangeAspect="1"/>
          </p:cNvPicPr>
          <p:nvPr/>
        </p:nvPicPr>
        <p:blipFill>
          <a:blip r:embed="rId3"/>
          <a:stretch>
            <a:fillRect/>
          </a:stretch>
        </p:blipFill>
        <p:spPr>
          <a:xfrm>
            <a:off x="7502438" y="159649"/>
            <a:ext cx="3364344" cy="5981056"/>
          </a:xfrm>
          <a:prstGeom prst="rect">
            <a:avLst/>
          </a:prstGeom>
        </p:spPr>
      </p:pic>
    </p:spTree>
    <p:extLst>
      <p:ext uri="{BB962C8B-B14F-4D97-AF65-F5344CB8AC3E}">
        <p14:creationId xmlns:p14="http://schemas.microsoft.com/office/powerpoint/2010/main" val="3896398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66301-124F-5D25-5745-6D72C9BC5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ADADF-0467-4978-C8AA-F18DCCA82F3F}"/>
              </a:ext>
            </a:extLst>
          </p:cNvPr>
          <p:cNvSpPr>
            <a:spLocks noGrp="1"/>
          </p:cNvSpPr>
          <p:nvPr>
            <p:ph type="title"/>
          </p:nvPr>
        </p:nvSpPr>
        <p:spPr/>
        <p:txBody>
          <a:bodyPr/>
          <a:lstStyle/>
          <a:p>
            <a:r>
              <a:rPr dirty="0"/>
              <a:t>Public vs Private</a:t>
            </a:r>
          </a:p>
        </p:txBody>
      </p:sp>
      <p:sp>
        <p:nvSpPr>
          <p:cNvPr id="3" name="Content Placeholder 2">
            <a:extLst>
              <a:ext uri="{FF2B5EF4-FFF2-40B4-BE49-F238E27FC236}">
                <a16:creationId xmlns:a16="http://schemas.microsoft.com/office/drawing/2014/main" id="{AACA7386-411B-32D5-9EBF-92759FC1810E}"/>
              </a:ext>
            </a:extLst>
          </p:cNvPr>
          <p:cNvSpPr>
            <a:spLocks noGrp="1"/>
          </p:cNvSpPr>
          <p:nvPr>
            <p:ph idx="1"/>
          </p:nvPr>
        </p:nvSpPr>
        <p:spPr>
          <a:xfrm>
            <a:off x="609600" y="1600202"/>
            <a:ext cx="8932985" cy="3439632"/>
          </a:xfrm>
        </p:spPr>
        <p:txBody>
          <a:bodyPr>
            <a:normAutofit/>
          </a:bodyPr>
          <a:lstStyle/>
          <a:p>
            <a:r>
              <a:rPr dirty="0"/>
              <a:t>If something goes wrong:</a:t>
            </a:r>
          </a:p>
          <a:p>
            <a:pPr lvl="1"/>
            <a:r>
              <a:rPr dirty="0"/>
              <a:t>Edit or delete</a:t>
            </a:r>
            <a:endParaRPr lang="en-AU" dirty="0"/>
          </a:p>
          <a:p>
            <a:pPr lvl="1"/>
            <a:r>
              <a:rPr dirty="0"/>
              <a:t>Screenshot abuse</a:t>
            </a:r>
            <a:endParaRPr lang="en-AU" dirty="0"/>
          </a:p>
          <a:p>
            <a:pPr lvl="1"/>
            <a:r>
              <a:rPr dirty="0"/>
              <a:t>Ask for help</a:t>
            </a:r>
            <a:endParaRPr lang="en-AU" dirty="0"/>
          </a:p>
          <a:p>
            <a:pPr lvl="1"/>
            <a:r>
              <a:rPr dirty="0"/>
              <a:t>Report it</a:t>
            </a:r>
            <a:r>
              <a:rPr lang="en-AU" dirty="0"/>
              <a:t> (</a:t>
            </a:r>
            <a:r>
              <a:rPr lang="en-AU" dirty="0" err="1"/>
              <a:t>eSafety</a:t>
            </a:r>
            <a:r>
              <a:rPr lang="en-AU" dirty="0"/>
              <a:t> Commissioner, Australian Cyber Security Centre)</a:t>
            </a:r>
            <a:endParaRPr dirty="0"/>
          </a:p>
        </p:txBody>
      </p:sp>
      <p:pic>
        <p:nvPicPr>
          <p:cNvPr id="4" name="Picture 3">
            <a:extLst>
              <a:ext uri="{FF2B5EF4-FFF2-40B4-BE49-F238E27FC236}">
                <a16:creationId xmlns:a16="http://schemas.microsoft.com/office/drawing/2014/main" id="{0DC07C00-1AAB-C37F-88BB-B9D4618B1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53544" y="251909"/>
            <a:ext cx="3209363" cy="3209363"/>
          </a:xfrm>
          <a:prstGeom prst="rect">
            <a:avLst/>
          </a:prstGeom>
        </p:spPr>
      </p:pic>
    </p:spTree>
    <p:extLst>
      <p:ext uri="{BB962C8B-B14F-4D97-AF65-F5344CB8AC3E}">
        <p14:creationId xmlns:p14="http://schemas.microsoft.com/office/powerpoint/2010/main" val="497459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85D40-35F0-E569-4DB3-3DE6D885E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70E5F9-38F8-8636-9953-57CFCEA13027}"/>
              </a:ext>
            </a:extLst>
          </p:cNvPr>
          <p:cNvSpPr>
            <a:spLocks noGrp="1"/>
          </p:cNvSpPr>
          <p:nvPr>
            <p:ph type="title"/>
          </p:nvPr>
        </p:nvSpPr>
        <p:spPr/>
        <p:txBody>
          <a:bodyPr/>
          <a:lstStyle/>
          <a:p>
            <a:r>
              <a:rPr lang="en-AU" dirty="0"/>
              <a:t>Edit or delete on Facebook</a:t>
            </a:r>
            <a:endParaRPr dirty="0"/>
          </a:p>
        </p:txBody>
      </p:sp>
      <p:pic>
        <p:nvPicPr>
          <p:cNvPr id="4" name="Picture 3" descr="Screenshot showing where to edit and delete posts in Facebook on a mobile app">
            <a:extLst>
              <a:ext uri="{FF2B5EF4-FFF2-40B4-BE49-F238E27FC236}">
                <a16:creationId xmlns:a16="http://schemas.microsoft.com/office/drawing/2014/main" id="{1C3A8AAA-5FE7-2062-3957-24BDE2A09AF6}"/>
              </a:ext>
            </a:extLst>
          </p:cNvPr>
          <p:cNvPicPr>
            <a:picLocks noChangeAspect="1"/>
          </p:cNvPicPr>
          <p:nvPr/>
        </p:nvPicPr>
        <p:blipFill>
          <a:blip r:embed="rId3"/>
          <a:srcRect t="5797" b="4004"/>
          <a:stretch>
            <a:fillRect/>
          </a:stretch>
        </p:blipFill>
        <p:spPr>
          <a:xfrm>
            <a:off x="656352" y="1300577"/>
            <a:ext cx="2678400" cy="5368601"/>
          </a:xfrm>
          <a:prstGeom prst="roundRect">
            <a:avLst>
              <a:gd name="adj" fmla="val 7649"/>
            </a:avLst>
          </a:prstGeom>
        </p:spPr>
      </p:pic>
      <p:pic>
        <p:nvPicPr>
          <p:cNvPr id="6" name="Picture 5" descr="Screenshot showing where to edit and delete posts in Facebook on a mobile app">
            <a:extLst>
              <a:ext uri="{FF2B5EF4-FFF2-40B4-BE49-F238E27FC236}">
                <a16:creationId xmlns:a16="http://schemas.microsoft.com/office/drawing/2014/main" id="{4824E1C7-CFCC-9122-1F67-EB6A70EDD0B2}"/>
              </a:ext>
            </a:extLst>
          </p:cNvPr>
          <p:cNvPicPr>
            <a:picLocks noChangeAspect="1"/>
          </p:cNvPicPr>
          <p:nvPr/>
        </p:nvPicPr>
        <p:blipFill>
          <a:blip r:embed="rId4"/>
          <a:srcRect t="5797" b="4004"/>
          <a:stretch>
            <a:fillRect/>
          </a:stretch>
        </p:blipFill>
        <p:spPr>
          <a:xfrm>
            <a:off x="4002156" y="1300577"/>
            <a:ext cx="2678400" cy="5368602"/>
          </a:xfrm>
          <a:prstGeom prst="roundRect">
            <a:avLst>
              <a:gd name="adj" fmla="val 8938"/>
            </a:avLst>
          </a:prstGeom>
        </p:spPr>
      </p:pic>
      <p:sp>
        <p:nvSpPr>
          <p:cNvPr id="13" name="Oval 12">
            <a:extLst>
              <a:ext uri="{FF2B5EF4-FFF2-40B4-BE49-F238E27FC236}">
                <a16:creationId xmlns:a16="http://schemas.microsoft.com/office/drawing/2014/main" id="{6352F00A-367D-B52B-5501-BE314C4506E7}"/>
              </a:ext>
              <a:ext uri="{C183D7F6-B498-43B3-948B-1728B52AA6E4}">
                <adec:decorative xmlns:adec="http://schemas.microsoft.com/office/drawing/2017/decorative" val="1"/>
              </a:ext>
            </a:extLst>
          </p:cNvPr>
          <p:cNvSpPr/>
          <p:nvPr/>
        </p:nvSpPr>
        <p:spPr>
          <a:xfrm>
            <a:off x="3962400" y="4956469"/>
            <a:ext cx="2504661" cy="626302"/>
          </a:xfrm>
          <a:prstGeom prst="ellipse">
            <a:avLst/>
          </a:prstGeom>
          <a:solidFill>
            <a:srgbClr val="FFFF00">
              <a:alpha val="1920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C7EEEF-9667-FE45-1E4B-188ABA810DE6}"/>
              </a:ext>
              <a:ext uri="{C183D7F6-B498-43B3-948B-1728B52AA6E4}">
                <adec:decorative xmlns:adec="http://schemas.microsoft.com/office/drawing/2017/decorative" val="1"/>
              </a:ext>
            </a:extLst>
          </p:cNvPr>
          <p:cNvSpPr/>
          <p:nvPr/>
        </p:nvSpPr>
        <p:spPr>
          <a:xfrm>
            <a:off x="2888974" y="2570922"/>
            <a:ext cx="583096" cy="530088"/>
          </a:xfrm>
          <a:prstGeom prst="ellipse">
            <a:avLst/>
          </a:prstGeom>
          <a:solidFill>
            <a:srgbClr val="FFFF00">
              <a:alpha val="1881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FDC842-1FCA-0869-BF73-A89768148751}"/>
              </a:ext>
              <a:ext uri="{C183D7F6-B498-43B3-948B-1728B52AA6E4}">
                <adec:decorative xmlns:adec="http://schemas.microsoft.com/office/drawing/2017/decorative" val="1"/>
              </a:ext>
            </a:extLst>
          </p:cNvPr>
          <p:cNvSpPr/>
          <p:nvPr/>
        </p:nvSpPr>
        <p:spPr>
          <a:xfrm>
            <a:off x="4002156" y="4403327"/>
            <a:ext cx="1166191" cy="404191"/>
          </a:xfrm>
          <a:prstGeom prst="ellipse">
            <a:avLst/>
          </a:prstGeom>
          <a:solidFill>
            <a:srgbClr val="FFFF00">
              <a:alpha val="20000"/>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181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4712E-8707-0ED9-D06F-7ED95CB75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1962C-F4A0-C4D8-5201-405A55F66A40}"/>
              </a:ext>
            </a:extLst>
          </p:cNvPr>
          <p:cNvSpPr>
            <a:spLocks noGrp="1"/>
          </p:cNvSpPr>
          <p:nvPr>
            <p:ph type="title"/>
          </p:nvPr>
        </p:nvSpPr>
        <p:spPr/>
        <p:txBody>
          <a:bodyPr/>
          <a:lstStyle/>
          <a:p>
            <a:r>
              <a:rPr lang="en-AU" dirty="0"/>
              <a:t>Edit or delete on Instagram</a:t>
            </a:r>
            <a:endParaRPr dirty="0"/>
          </a:p>
        </p:txBody>
      </p:sp>
      <p:pic>
        <p:nvPicPr>
          <p:cNvPr id="9" name="Picture 8" descr="Screenshot showing the vertical ellipsis on the Instagram mobile app where you can find the edit and delete options for a post.">
            <a:extLst>
              <a:ext uri="{FF2B5EF4-FFF2-40B4-BE49-F238E27FC236}">
                <a16:creationId xmlns:a16="http://schemas.microsoft.com/office/drawing/2014/main" id="{B2B8F0A7-A50A-BF16-5C04-8D16AEE67A5A}"/>
              </a:ext>
            </a:extLst>
          </p:cNvPr>
          <p:cNvPicPr>
            <a:picLocks noChangeAspect="1"/>
          </p:cNvPicPr>
          <p:nvPr/>
        </p:nvPicPr>
        <p:blipFill>
          <a:blip r:embed="rId3"/>
          <a:srcRect t="5797" b="1836"/>
          <a:stretch>
            <a:fillRect/>
          </a:stretch>
        </p:blipFill>
        <p:spPr>
          <a:xfrm>
            <a:off x="609600" y="1341438"/>
            <a:ext cx="2626258" cy="5390667"/>
          </a:xfrm>
          <a:prstGeom prst="roundRect">
            <a:avLst>
              <a:gd name="adj" fmla="val 8593"/>
            </a:avLst>
          </a:prstGeom>
        </p:spPr>
      </p:pic>
      <p:pic>
        <p:nvPicPr>
          <p:cNvPr id="11" name="Picture 10" descr="Screenshot showing where to edit and a delete post in Instagram on a mobile app.">
            <a:extLst>
              <a:ext uri="{FF2B5EF4-FFF2-40B4-BE49-F238E27FC236}">
                <a16:creationId xmlns:a16="http://schemas.microsoft.com/office/drawing/2014/main" id="{600BD7E2-CD12-66D4-ADC5-12B1137CBA58}"/>
              </a:ext>
            </a:extLst>
          </p:cNvPr>
          <p:cNvPicPr>
            <a:picLocks noChangeAspect="1"/>
          </p:cNvPicPr>
          <p:nvPr/>
        </p:nvPicPr>
        <p:blipFill>
          <a:blip r:embed="rId4"/>
          <a:srcRect t="5797" b="1836"/>
          <a:stretch>
            <a:fillRect/>
          </a:stretch>
        </p:blipFill>
        <p:spPr>
          <a:xfrm>
            <a:off x="3865161" y="1341437"/>
            <a:ext cx="2626258" cy="5390667"/>
          </a:xfrm>
          <a:prstGeom prst="roundRect">
            <a:avLst>
              <a:gd name="adj" fmla="val 8593"/>
            </a:avLst>
          </a:prstGeom>
        </p:spPr>
      </p:pic>
      <p:sp>
        <p:nvSpPr>
          <p:cNvPr id="12" name="Oval 11">
            <a:extLst>
              <a:ext uri="{FF2B5EF4-FFF2-40B4-BE49-F238E27FC236}">
                <a16:creationId xmlns:a16="http://schemas.microsoft.com/office/drawing/2014/main" id="{8DD35493-57C8-C691-FE7D-7A1A0BCC7D8A}"/>
              </a:ext>
              <a:ext uri="{C183D7F6-B498-43B3-948B-1728B52AA6E4}">
                <adec:decorative xmlns:adec="http://schemas.microsoft.com/office/drawing/2017/decorative" val="1"/>
              </a:ext>
            </a:extLst>
          </p:cNvPr>
          <p:cNvSpPr/>
          <p:nvPr/>
        </p:nvSpPr>
        <p:spPr>
          <a:xfrm>
            <a:off x="2796209" y="1563757"/>
            <a:ext cx="583096" cy="530088"/>
          </a:xfrm>
          <a:prstGeom prst="ellipse">
            <a:avLst/>
          </a:prstGeom>
          <a:solidFill>
            <a:srgbClr val="FFFF00">
              <a:alpha val="1881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E34BDC-8337-4480-201D-CF630E779890}"/>
              </a:ext>
              <a:ext uri="{C183D7F6-B498-43B3-948B-1728B52AA6E4}">
                <adec:decorative xmlns:adec="http://schemas.microsoft.com/office/drawing/2017/decorative" val="1"/>
              </a:ext>
            </a:extLst>
          </p:cNvPr>
          <p:cNvSpPr/>
          <p:nvPr/>
        </p:nvSpPr>
        <p:spPr>
          <a:xfrm>
            <a:off x="3631094" y="6202016"/>
            <a:ext cx="1166191" cy="530088"/>
          </a:xfrm>
          <a:prstGeom prst="ellipse">
            <a:avLst/>
          </a:prstGeom>
          <a:solidFill>
            <a:srgbClr val="FFFF00">
              <a:alpha val="1920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E44E42-BC42-8AF3-69A7-57B88BDD1FB8}"/>
              </a:ext>
              <a:ext uri="{C183D7F6-B498-43B3-948B-1728B52AA6E4}">
                <adec:decorative xmlns:adec="http://schemas.microsoft.com/office/drawing/2017/decorative" val="1"/>
              </a:ext>
            </a:extLst>
          </p:cNvPr>
          <p:cNvSpPr/>
          <p:nvPr/>
        </p:nvSpPr>
        <p:spPr>
          <a:xfrm>
            <a:off x="3628414" y="4764156"/>
            <a:ext cx="1166191" cy="530088"/>
          </a:xfrm>
          <a:prstGeom prst="ellipse">
            <a:avLst/>
          </a:prstGeom>
          <a:solidFill>
            <a:srgbClr val="FFFF00">
              <a:alpha val="20000"/>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23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7652-C19E-2DD2-A98D-8F042EFB0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7EBD8-DA77-A962-83DB-91139166566C}"/>
              </a:ext>
            </a:extLst>
          </p:cNvPr>
          <p:cNvSpPr>
            <a:spLocks noGrp="1"/>
          </p:cNvSpPr>
          <p:nvPr>
            <p:ph type="title"/>
          </p:nvPr>
        </p:nvSpPr>
        <p:spPr/>
        <p:txBody>
          <a:bodyPr/>
          <a:lstStyle/>
          <a:p>
            <a:r>
              <a:rPr lang="en-AU" dirty="0"/>
              <a:t>What We Will Cover</a:t>
            </a:r>
            <a:endParaRPr dirty="0"/>
          </a:p>
        </p:txBody>
      </p:sp>
      <p:sp>
        <p:nvSpPr>
          <p:cNvPr id="3" name="Content Placeholder 2">
            <a:extLst>
              <a:ext uri="{FF2B5EF4-FFF2-40B4-BE49-F238E27FC236}">
                <a16:creationId xmlns:a16="http://schemas.microsoft.com/office/drawing/2014/main" id="{A2DB060E-E3FD-F5EA-4F3E-09B174155CDB}"/>
              </a:ext>
            </a:extLst>
          </p:cNvPr>
          <p:cNvSpPr>
            <a:spLocks noGrp="1"/>
          </p:cNvSpPr>
          <p:nvPr>
            <p:ph idx="1"/>
          </p:nvPr>
        </p:nvSpPr>
        <p:spPr>
          <a:xfrm>
            <a:off x="609601" y="1600201"/>
            <a:ext cx="7779487" cy="4525963"/>
          </a:xfrm>
        </p:spPr>
        <p:txBody>
          <a:bodyPr>
            <a:normAutofit/>
          </a:bodyPr>
          <a:lstStyle/>
          <a:p>
            <a:r>
              <a:rPr lang="en-AU" dirty="0"/>
              <a:t>Social media and advocacy</a:t>
            </a:r>
          </a:p>
          <a:p>
            <a:r>
              <a:rPr lang="en-AU" dirty="0"/>
              <a:t>About social media platforms</a:t>
            </a:r>
          </a:p>
          <a:p>
            <a:pPr lvl="1"/>
            <a:r>
              <a:rPr lang="en-AU" dirty="0"/>
              <a:t>Hashtags, tags, likes and shares</a:t>
            </a:r>
          </a:p>
          <a:p>
            <a:pPr lvl="1"/>
            <a:r>
              <a:rPr lang="en-AU" dirty="0"/>
              <a:t>An algorithm and what it does</a:t>
            </a:r>
          </a:p>
          <a:p>
            <a:r>
              <a:rPr lang="en-AU" dirty="0"/>
              <a:t>Protecting your privacy</a:t>
            </a:r>
          </a:p>
          <a:p>
            <a:r>
              <a:rPr lang="en-AU" dirty="0"/>
              <a:t>What to do if something goes wrong</a:t>
            </a:r>
          </a:p>
          <a:p>
            <a:r>
              <a:rPr lang="en-AU" dirty="0"/>
              <a:t>Tips to avoid overwhelm</a:t>
            </a:r>
          </a:p>
        </p:txBody>
      </p:sp>
      <p:pic>
        <p:nvPicPr>
          <p:cNvPr id="8" name="Picture 7">
            <a:extLst>
              <a:ext uri="{FF2B5EF4-FFF2-40B4-BE49-F238E27FC236}">
                <a16:creationId xmlns:a16="http://schemas.microsoft.com/office/drawing/2014/main" id="{27806195-2DB3-3262-F870-CCE7DDDDA2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61652" y="274639"/>
            <a:ext cx="3154361" cy="3154361"/>
          </a:xfrm>
          <a:prstGeom prst="rect">
            <a:avLst/>
          </a:prstGeom>
        </p:spPr>
      </p:pic>
    </p:spTree>
    <p:extLst>
      <p:ext uri="{BB962C8B-B14F-4D97-AF65-F5344CB8AC3E}">
        <p14:creationId xmlns:p14="http://schemas.microsoft.com/office/powerpoint/2010/main" val="1929119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7A2E-535E-F9BC-7B81-0BFE65510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8E596-C4D4-2B73-4764-F25A97A50029}"/>
              </a:ext>
            </a:extLst>
          </p:cNvPr>
          <p:cNvSpPr>
            <a:spLocks noGrp="1"/>
          </p:cNvSpPr>
          <p:nvPr>
            <p:ph type="title"/>
          </p:nvPr>
        </p:nvSpPr>
        <p:spPr/>
        <p:txBody>
          <a:bodyPr/>
          <a:lstStyle/>
          <a:p>
            <a:r>
              <a:rPr lang="en-AU" dirty="0"/>
              <a:t>Edit or delete on TikTok</a:t>
            </a:r>
            <a:endParaRPr dirty="0"/>
          </a:p>
        </p:txBody>
      </p:sp>
      <p:pic>
        <p:nvPicPr>
          <p:cNvPr id="16" name="Picture 15" descr="Screenshot showing where to find the horizontal ellipsis on a TikTok post to edit and delete it, in the mobile app.">
            <a:extLst>
              <a:ext uri="{FF2B5EF4-FFF2-40B4-BE49-F238E27FC236}">
                <a16:creationId xmlns:a16="http://schemas.microsoft.com/office/drawing/2014/main" id="{A988EFE4-AE41-E111-465E-26305ED6BAA8}"/>
              </a:ext>
            </a:extLst>
          </p:cNvPr>
          <p:cNvPicPr>
            <a:picLocks noChangeAspect="1"/>
          </p:cNvPicPr>
          <p:nvPr/>
        </p:nvPicPr>
        <p:blipFill>
          <a:blip r:embed="rId3"/>
          <a:srcRect t="2372"/>
          <a:stretch>
            <a:fillRect/>
          </a:stretch>
        </p:blipFill>
        <p:spPr>
          <a:xfrm>
            <a:off x="3740610" y="1291974"/>
            <a:ext cx="2504660" cy="5433845"/>
          </a:xfrm>
          <a:prstGeom prst="roundRect">
            <a:avLst>
              <a:gd name="adj" fmla="val 9988"/>
            </a:avLst>
          </a:prstGeom>
        </p:spPr>
      </p:pic>
      <p:pic>
        <p:nvPicPr>
          <p:cNvPr id="11" name="Picture 10" descr="Screenshot showing where to edit and delete a post in TikTok on a mobile app.">
            <a:extLst>
              <a:ext uri="{FF2B5EF4-FFF2-40B4-BE49-F238E27FC236}">
                <a16:creationId xmlns:a16="http://schemas.microsoft.com/office/drawing/2014/main" id="{B207A22C-5274-4B18-B4FC-6B4F387E0060}"/>
              </a:ext>
            </a:extLst>
          </p:cNvPr>
          <p:cNvPicPr>
            <a:picLocks noChangeAspect="1"/>
          </p:cNvPicPr>
          <p:nvPr/>
        </p:nvPicPr>
        <p:blipFill>
          <a:blip r:embed="rId4"/>
          <a:srcRect t="2372"/>
          <a:stretch>
            <a:fillRect/>
          </a:stretch>
        </p:blipFill>
        <p:spPr>
          <a:xfrm>
            <a:off x="6920155" y="1291978"/>
            <a:ext cx="2504660" cy="5433841"/>
          </a:xfrm>
          <a:prstGeom prst="roundRect">
            <a:avLst>
              <a:gd name="adj" fmla="val 7762"/>
            </a:avLst>
          </a:prstGeom>
        </p:spPr>
      </p:pic>
      <p:pic>
        <p:nvPicPr>
          <p:cNvPr id="5" name="Picture 4">
            <a:extLst>
              <a:ext uri="{FF2B5EF4-FFF2-40B4-BE49-F238E27FC236}">
                <a16:creationId xmlns:a16="http://schemas.microsoft.com/office/drawing/2014/main" id="{5B3B5BC4-E691-DE1B-1397-59BA3533108A}"/>
              </a:ext>
              <a:ext uri="{C183D7F6-B498-43B3-948B-1728B52AA6E4}">
                <adec:decorative xmlns:adec="http://schemas.microsoft.com/office/drawing/2017/decorative" val="1"/>
              </a:ext>
            </a:extLst>
          </p:cNvPr>
          <p:cNvPicPr>
            <a:picLocks noChangeAspect="1"/>
          </p:cNvPicPr>
          <p:nvPr/>
        </p:nvPicPr>
        <p:blipFill>
          <a:blip r:embed="rId5"/>
          <a:srcRect t="2372"/>
          <a:stretch>
            <a:fillRect/>
          </a:stretch>
        </p:blipFill>
        <p:spPr>
          <a:xfrm>
            <a:off x="669903" y="1291975"/>
            <a:ext cx="2504661" cy="5433845"/>
          </a:xfrm>
          <a:prstGeom prst="roundRect">
            <a:avLst>
              <a:gd name="adj" fmla="val 9988"/>
            </a:avLst>
          </a:prstGeom>
        </p:spPr>
      </p:pic>
      <p:sp>
        <p:nvSpPr>
          <p:cNvPr id="13" name="Oval 12">
            <a:extLst>
              <a:ext uri="{FF2B5EF4-FFF2-40B4-BE49-F238E27FC236}">
                <a16:creationId xmlns:a16="http://schemas.microsoft.com/office/drawing/2014/main" id="{18B034DD-26D4-9F78-D95B-D80F3108A87E}"/>
              </a:ext>
              <a:ext uri="{C183D7F6-B498-43B3-948B-1728B52AA6E4}">
                <adec:decorative xmlns:adec="http://schemas.microsoft.com/office/drawing/2017/decorative" val="1"/>
              </a:ext>
            </a:extLst>
          </p:cNvPr>
          <p:cNvSpPr/>
          <p:nvPr/>
        </p:nvSpPr>
        <p:spPr>
          <a:xfrm>
            <a:off x="6811316" y="5839595"/>
            <a:ext cx="683134" cy="626302"/>
          </a:xfrm>
          <a:prstGeom prst="ellipse">
            <a:avLst/>
          </a:prstGeom>
          <a:solidFill>
            <a:srgbClr val="FFFF00">
              <a:alpha val="1920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F84E75-7560-99D7-2CA3-2124F97F32B4}"/>
              </a:ext>
              <a:ext uri="{C183D7F6-B498-43B3-948B-1728B52AA6E4}">
                <adec:decorative xmlns:adec="http://schemas.microsoft.com/office/drawing/2017/decorative" val="1"/>
              </a:ext>
            </a:extLst>
          </p:cNvPr>
          <p:cNvSpPr/>
          <p:nvPr/>
        </p:nvSpPr>
        <p:spPr>
          <a:xfrm>
            <a:off x="2180629" y="3250093"/>
            <a:ext cx="1198654" cy="1500809"/>
          </a:xfrm>
          <a:prstGeom prst="ellipse">
            <a:avLst/>
          </a:prstGeom>
          <a:solidFill>
            <a:srgbClr val="FFFF00">
              <a:alpha val="1881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2308DE4-6A82-2105-E93A-EDD70EBE3569}"/>
              </a:ext>
              <a:ext uri="{C183D7F6-B498-43B3-948B-1728B52AA6E4}">
                <adec:decorative xmlns:adec="http://schemas.microsoft.com/office/drawing/2017/decorative" val="1"/>
              </a:ext>
            </a:extLst>
          </p:cNvPr>
          <p:cNvSpPr/>
          <p:nvPr/>
        </p:nvSpPr>
        <p:spPr>
          <a:xfrm>
            <a:off x="5754433" y="5566026"/>
            <a:ext cx="551141" cy="463713"/>
          </a:xfrm>
          <a:prstGeom prst="ellipse">
            <a:avLst/>
          </a:prstGeom>
          <a:solidFill>
            <a:srgbClr val="FFFF00">
              <a:alpha val="20000"/>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0543E9-D0AE-E4EE-FA82-1E615F0EE810}"/>
              </a:ext>
              <a:ext uri="{C183D7F6-B498-43B3-948B-1728B52AA6E4}">
                <adec:decorative xmlns:adec="http://schemas.microsoft.com/office/drawing/2017/decorative" val="1"/>
              </a:ext>
            </a:extLst>
          </p:cNvPr>
          <p:cNvSpPr/>
          <p:nvPr/>
        </p:nvSpPr>
        <p:spPr>
          <a:xfrm>
            <a:off x="8789723" y="5839595"/>
            <a:ext cx="683134" cy="626302"/>
          </a:xfrm>
          <a:prstGeom prst="ellipse">
            <a:avLst/>
          </a:prstGeom>
          <a:solidFill>
            <a:srgbClr val="FFFF00">
              <a:alpha val="19204"/>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255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15A27-A2FD-DCB5-97E3-707E76B38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706E7-D643-9B48-ABB6-3C884786914A}"/>
              </a:ext>
            </a:extLst>
          </p:cNvPr>
          <p:cNvSpPr>
            <a:spLocks noGrp="1"/>
          </p:cNvSpPr>
          <p:nvPr>
            <p:ph type="title"/>
          </p:nvPr>
        </p:nvSpPr>
        <p:spPr>
          <a:xfrm>
            <a:off x="609600" y="274638"/>
            <a:ext cx="8243944" cy="1143000"/>
          </a:xfrm>
        </p:spPr>
        <p:txBody>
          <a:bodyPr/>
          <a:lstStyle/>
          <a:p>
            <a:r>
              <a:rPr lang="en-AU" dirty="0"/>
              <a:t>Report abuse or illegal content</a:t>
            </a:r>
            <a:endParaRPr dirty="0"/>
          </a:p>
        </p:txBody>
      </p:sp>
      <p:sp>
        <p:nvSpPr>
          <p:cNvPr id="3" name="Content Placeholder 2">
            <a:extLst>
              <a:ext uri="{FF2B5EF4-FFF2-40B4-BE49-F238E27FC236}">
                <a16:creationId xmlns:a16="http://schemas.microsoft.com/office/drawing/2014/main" id="{4221DA5F-B240-2930-6F2C-D77C16889C79}"/>
              </a:ext>
            </a:extLst>
          </p:cNvPr>
          <p:cNvSpPr>
            <a:spLocks noGrp="1"/>
          </p:cNvSpPr>
          <p:nvPr>
            <p:ph idx="1"/>
          </p:nvPr>
        </p:nvSpPr>
        <p:spPr>
          <a:xfrm>
            <a:off x="609600" y="1600202"/>
            <a:ext cx="10336696" cy="3439632"/>
          </a:xfrm>
        </p:spPr>
        <p:txBody>
          <a:bodyPr>
            <a:normAutofit/>
          </a:bodyPr>
          <a:lstStyle/>
          <a:p>
            <a:r>
              <a:rPr dirty="0"/>
              <a:t>Report </a:t>
            </a:r>
            <a:r>
              <a:rPr lang="en-AU" dirty="0"/>
              <a:t>abuse to the </a:t>
            </a:r>
            <a:r>
              <a:rPr lang="en-AU" dirty="0" err="1"/>
              <a:t>eSafety</a:t>
            </a:r>
            <a:r>
              <a:rPr lang="en-AU" dirty="0"/>
              <a:t> Commissioner</a:t>
            </a:r>
          </a:p>
          <a:p>
            <a:r>
              <a:rPr lang="en-AU" dirty="0"/>
              <a:t>Report cyber crime to the Australian Cyber Security Centre)</a:t>
            </a:r>
            <a:endParaRPr dirty="0"/>
          </a:p>
        </p:txBody>
      </p:sp>
      <p:pic>
        <p:nvPicPr>
          <p:cNvPr id="6" name="Picture 5" descr="A computer screen with a report on it showing the ‘Report online harm’ screen on the eSafety Commissioner website.">
            <a:extLst>
              <a:ext uri="{FF2B5EF4-FFF2-40B4-BE49-F238E27FC236}">
                <a16:creationId xmlns:a16="http://schemas.microsoft.com/office/drawing/2014/main" id="{061916E7-92B5-F644-7C59-FB52C98DB303}"/>
              </a:ext>
            </a:extLst>
          </p:cNvPr>
          <p:cNvPicPr>
            <a:picLocks noChangeAspect="1"/>
          </p:cNvPicPr>
          <p:nvPr/>
        </p:nvPicPr>
        <p:blipFill>
          <a:blip r:embed="rId3"/>
          <a:srcRect l="5879" r="6353" b="8038"/>
          <a:stretch>
            <a:fillRect/>
          </a:stretch>
        </p:blipFill>
        <p:spPr>
          <a:xfrm>
            <a:off x="795130" y="3370584"/>
            <a:ext cx="4707721" cy="3487416"/>
          </a:xfrm>
          <a:prstGeom prst="rect">
            <a:avLst/>
          </a:prstGeom>
        </p:spPr>
      </p:pic>
      <p:pic>
        <p:nvPicPr>
          <p:cNvPr id="8" name="Picture 7" descr="A computer screen showing the ‘Report’ screen on the Australian Cyber Security Centre website.">
            <a:extLst>
              <a:ext uri="{FF2B5EF4-FFF2-40B4-BE49-F238E27FC236}">
                <a16:creationId xmlns:a16="http://schemas.microsoft.com/office/drawing/2014/main" id="{E9C6EA77-AF30-BAE5-4EBD-0DA463C0BAD6}"/>
              </a:ext>
            </a:extLst>
          </p:cNvPr>
          <p:cNvPicPr>
            <a:picLocks noChangeAspect="1"/>
          </p:cNvPicPr>
          <p:nvPr/>
        </p:nvPicPr>
        <p:blipFill>
          <a:blip r:embed="rId4"/>
          <a:srcRect l="6637" r="6761" b="8038"/>
          <a:stretch>
            <a:fillRect/>
          </a:stretch>
        </p:blipFill>
        <p:spPr>
          <a:xfrm>
            <a:off x="5688381" y="3370584"/>
            <a:ext cx="4645190" cy="3487416"/>
          </a:xfrm>
          <a:prstGeom prst="rect">
            <a:avLst/>
          </a:prstGeom>
        </p:spPr>
      </p:pic>
    </p:spTree>
    <p:extLst>
      <p:ext uri="{BB962C8B-B14F-4D97-AF65-F5344CB8AC3E}">
        <p14:creationId xmlns:p14="http://schemas.microsoft.com/office/powerpoint/2010/main" val="3417445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58217-CA00-D499-BA43-CC88214E6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904B7-EEE5-95C5-C81D-066B422F5208}"/>
              </a:ext>
            </a:extLst>
          </p:cNvPr>
          <p:cNvSpPr>
            <a:spLocks noGrp="1"/>
          </p:cNvSpPr>
          <p:nvPr>
            <p:ph type="title"/>
          </p:nvPr>
        </p:nvSpPr>
        <p:spPr/>
        <p:txBody>
          <a:bodyPr/>
          <a:lstStyle/>
          <a:p>
            <a:r>
              <a:rPr lang="en-AU" dirty="0"/>
              <a:t>Question</a:t>
            </a:r>
            <a:endParaRPr dirty="0"/>
          </a:p>
        </p:txBody>
      </p:sp>
      <p:sp>
        <p:nvSpPr>
          <p:cNvPr id="3" name="Content Placeholder 2">
            <a:extLst>
              <a:ext uri="{FF2B5EF4-FFF2-40B4-BE49-F238E27FC236}">
                <a16:creationId xmlns:a16="http://schemas.microsoft.com/office/drawing/2014/main" id="{5948A8E5-7BEB-5100-A971-0D1400113413}"/>
              </a:ext>
            </a:extLst>
          </p:cNvPr>
          <p:cNvSpPr>
            <a:spLocks noGrp="1"/>
          </p:cNvSpPr>
          <p:nvPr>
            <p:ph idx="1"/>
          </p:nvPr>
        </p:nvSpPr>
        <p:spPr>
          <a:xfrm>
            <a:off x="609601" y="1600202"/>
            <a:ext cx="8077199" cy="2688770"/>
          </a:xfrm>
        </p:spPr>
        <p:txBody>
          <a:bodyPr>
            <a:normAutofit/>
          </a:bodyPr>
          <a:lstStyle/>
          <a:p>
            <a:r>
              <a:rPr lang="en-AU" dirty="0"/>
              <a:t>Is there anything you like to do if you start to feel overwhelmed or stressed out on social media?</a:t>
            </a:r>
          </a:p>
        </p:txBody>
      </p:sp>
      <p:pic>
        <p:nvPicPr>
          <p:cNvPr id="4" name="Picture 3">
            <a:extLst>
              <a:ext uri="{FF2B5EF4-FFF2-40B4-BE49-F238E27FC236}">
                <a16:creationId xmlns:a16="http://schemas.microsoft.com/office/drawing/2014/main" id="{4EDFC0AB-E4A8-8B82-6541-40A5F561A9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00247" y="207404"/>
            <a:ext cx="3352800" cy="3352800"/>
          </a:xfrm>
          <a:prstGeom prst="rect">
            <a:avLst/>
          </a:prstGeom>
        </p:spPr>
      </p:pic>
    </p:spTree>
    <p:extLst>
      <p:ext uri="{BB962C8B-B14F-4D97-AF65-F5344CB8AC3E}">
        <p14:creationId xmlns:p14="http://schemas.microsoft.com/office/powerpoint/2010/main" val="603180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Managing Overwhelm</a:t>
            </a:r>
          </a:p>
        </p:txBody>
      </p:sp>
      <p:sp>
        <p:nvSpPr>
          <p:cNvPr id="3" name="Content Placeholder 2"/>
          <p:cNvSpPr>
            <a:spLocks noGrp="1"/>
          </p:cNvSpPr>
          <p:nvPr>
            <p:ph idx="1"/>
          </p:nvPr>
        </p:nvSpPr>
        <p:spPr>
          <a:xfrm>
            <a:off x="609600" y="1600201"/>
            <a:ext cx="8203096" cy="4525963"/>
          </a:xfrm>
        </p:spPr>
        <p:txBody>
          <a:bodyPr>
            <a:normAutofit/>
          </a:bodyPr>
          <a:lstStyle/>
          <a:p>
            <a:r>
              <a:rPr dirty="0"/>
              <a:t>Turn off notifications</a:t>
            </a:r>
          </a:p>
          <a:p>
            <a:r>
              <a:rPr lang="en-AU" dirty="0"/>
              <a:t>Use ”quiet mode” or scheduled downtime</a:t>
            </a:r>
          </a:p>
          <a:p>
            <a:r>
              <a:rPr dirty="0"/>
              <a:t>Mute or block people</a:t>
            </a:r>
            <a:r>
              <a:rPr lang="en-AU" dirty="0"/>
              <a:t> or accounts that are overwhelming</a:t>
            </a:r>
            <a:endParaRPr dirty="0"/>
          </a:p>
        </p:txBody>
      </p:sp>
      <p:pic>
        <p:nvPicPr>
          <p:cNvPr id="5" name="Picture 4">
            <a:extLst>
              <a:ext uri="{FF2B5EF4-FFF2-40B4-BE49-F238E27FC236}">
                <a16:creationId xmlns:a16="http://schemas.microsoft.com/office/drawing/2014/main" id="{B46ED4EA-F880-7008-DA55-0EBC83E95C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00247" y="207404"/>
            <a:ext cx="3352800" cy="3352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11461-66C6-779C-22EF-D4B8E2F0A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ADD9F-E872-2B9B-74D8-ED0F7FE0E1CA}"/>
              </a:ext>
            </a:extLst>
          </p:cNvPr>
          <p:cNvSpPr>
            <a:spLocks noGrp="1"/>
          </p:cNvSpPr>
          <p:nvPr>
            <p:ph type="title"/>
          </p:nvPr>
        </p:nvSpPr>
        <p:spPr/>
        <p:txBody>
          <a:bodyPr/>
          <a:lstStyle/>
          <a:p>
            <a:r>
              <a:rPr lang="en-AU" dirty="0"/>
              <a:t>Turn off notifications</a:t>
            </a:r>
            <a:endParaRPr dirty="0"/>
          </a:p>
        </p:txBody>
      </p:sp>
      <p:pic>
        <p:nvPicPr>
          <p:cNvPr id="4" name="Picture 3" descr="A screenshot of the main Facebook feed on a mobile device.">
            <a:extLst>
              <a:ext uri="{FF2B5EF4-FFF2-40B4-BE49-F238E27FC236}">
                <a16:creationId xmlns:a16="http://schemas.microsoft.com/office/drawing/2014/main" id="{2350095E-BC08-8981-01AE-68515C648F93}"/>
              </a:ext>
            </a:extLst>
          </p:cNvPr>
          <p:cNvPicPr>
            <a:picLocks noChangeAspect="1"/>
          </p:cNvPicPr>
          <p:nvPr/>
        </p:nvPicPr>
        <p:blipFill>
          <a:blip r:embed="rId3"/>
          <a:srcRect t="4004" b="13430"/>
          <a:stretch>
            <a:fillRect/>
          </a:stretch>
        </p:blipFill>
        <p:spPr>
          <a:xfrm>
            <a:off x="609600" y="1484872"/>
            <a:ext cx="2615842" cy="4799512"/>
          </a:xfrm>
          <a:prstGeom prst="rect">
            <a:avLst/>
          </a:prstGeom>
        </p:spPr>
      </p:pic>
      <p:pic>
        <p:nvPicPr>
          <p:cNvPr id="7" name="Picture 6" descr="A screenshot of the personal details screen in Facebook where you can find the settings icon on the mobile app to edit your notification settings.">
            <a:extLst>
              <a:ext uri="{FF2B5EF4-FFF2-40B4-BE49-F238E27FC236}">
                <a16:creationId xmlns:a16="http://schemas.microsoft.com/office/drawing/2014/main" id="{CEEB0142-216D-7CB5-1850-588B73FF9677}"/>
              </a:ext>
            </a:extLst>
          </p:cNvPr>
          <p:cNvPicPr>
            <a:picLocks noChangeAspect="1"/>
          </p:cNvPicPr>
          <p:nvPr/>
        </p:nvPicPr>
        <p:blipFill>
          <a:blip r:embed="rId4"/>
          <a:srcRect t="4005" b="2608"/>
          <a:stretch>
            <a:fillRect/>
          </a:stretch>
        </p:blipFill>
        <p:spPr>
          <a:xfrm>
            <a:off x="3927607" y="1484872"/>
            <a:ext cx="2312729" cy="4799512"/>
          </a:xfrm>
          <a:prstGeom prst="rect">
            <a:avLst/>
          </a:prstGeom>
        </p:spPr>
      </p:pic>
      <p:pic>
        <p:nvPicPr>
          <p:cNvPr id="9" name="Picture 8" descr="A screenshot of the Settings and Privacy screen in Facebook on the mobile app where you can edit your notification settings.">
            <a:extLst>
              <a:ext uri="{FF2B5EF4-FFF2-40B4-BE49-F238E27FC236}">
                <a16:creationId xmlns:a16="http://schemas.microsoft.com/office/drawing/2014/main" id="{D17068EF-5021-BBF2-CA98-844F93B4C41D}"/>
              </a:ext>
            </a:extLst>
          </p:cNvPr>
          <p:cNvPicPr>
            <a:picLocks noChangeAspect="1"/>
          </p:cNvPicPr>
          <p:nvPr/>
        </p:nvPicPr>
        <p:blipFill>
          <a:blip r:embed="rId5"/>
          <a:srcRect t="4005" b="14396"/>
          <a:stretch>
            <a:fillRect/>
          </a:stretch>
        </p:blipFill>
        <p:spPr>
          <a:xfrm>
            <a:off x="7253049" y="1484872"/>
            <a:ext cx="2646815" cy="4799512"/>
          </a:xfrm>
          <a:prstGeom prst="rect">
            <a:avLst/>
          </a:prstGeom>
        </p:spPr>
      </p:pic>
      <p:sp>
        <p:nvSpPr>
          <p:cNvPr id="10" name="Oval 9">
            <a:extLst>
              <a:ext uri="{FF2B5EF4-FFF2-40B4-BE49-F238E27FC236}">
                <a16:creationId xmlns:a16="http://schemas.microsoft.com/office/drawing/2014/main" id="{C68BE761-BEE0-8947-47BC-2376396D3618}"/>
              </a:ext>
              <a:ext uri="{C183D7F6-B498-43B3-948B-1728B52AA6E4}">
                <adec:decorative xmlns:adec="http://schemas.microsoft.com/office/drawing/2017/decorative" val="1"/>
              </a:ext>
            </a:extLst>
          </p:cNvPr>
          <p:cNvSpPr/>
          <p:nvPr/>
        </p:nvSpPr>
        <p:spPr>
          <a:xfrm>
            <a:off x="2729948" y="1683026"/>
            <a:ext cx="537360" cy="558370"/>
          </a:xfrm>
          <a:prstGeom prst="ellipse">
            <a:avLst/>
          </a:prstGeom>
          <a:solidFill>
            <a:srgbClr val="FFFF00">
              <a:alpha val="23512"/>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7DA5F7-DCDA-E789-C275-CD36035ECD58}"/>
              </a:ext>
              <a:ext uri="{C183D7F6-B498-43B3-948B-1728B52AA6E4}">
                <adec:decorative xmlns:adec="http://schemas.microsoft.com/office/drawing/2017/decorative" val="1"/>
              </a:ext>
            </a:extLst>
          </p:cNvPr>
          <p:cNvSpPr/>
          <p:nvPr/>
        </p:nvSpPr>
        <p:spPr>
          <a:xfrm>
            <a:off x="5535073" y="1643270"/>
            <a:ext cx="537360" cy="558370"/>
          </a:xfrm>
          <a:prstGeom prst="ellipse">
            <a:avLst/>
          </a:prstGeom>
          <a:solidFill>
            <a:srgbClr val="FFFF00">
              <a:alpha val="26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9D332-D9A0-9F37-17DE-855432B6341E}"/>
              </a:ext>
              <a:ext uri="{C183D7F6-B498-43B3-948B-1728B52AA6E4}">
                <adec:decorative xmlns:adec="http://schemas.microsoft.com/office/drawing/2017/decorative" val="1"/>
              </a:ext>
            </a:extLst>
          </p:cNvPr>
          <p:cNvSpPr/>
          <p:nvPr/>
        </p:nvSpPr>
        <p:spPr>
          <a:xfrm>
            <a:off x="6942501" y="5605670"/>
            <a:ext cx="1989463" cy="410817"/>
          </a:xfrm>
          <a:prstGeom prst="ellipse">
            <a:avLst/>
          </a:prstGeom>
          <a:solidFill>
            <a:srgbClr val="FFFF00">
              <a:alpha val="16138"/>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EFA9E859-3173-041E-CBDE-24AA8287C28D}"/>
              </a:ext>
              <a:ext uri="{C183D7F6-B498-43B3-948B-1728B52AA6E4}">
                <adec:decorative xmlns:adec="http://schemas.microsoft.com/office/drawing/2017/decorative" val="1"/>
              </a:ext>
            </a:extLst>
          </p:cNvPr>
          <p:cNvCxnSpPr>
            <a:stCxn id="10" idx="6"/>
            <a:endCxn id="11" idx="2"/>
          </p:cNvCxnSpPr>
          <p:nvPr/>
        </p:nvCxnSpPr>
        <p:spPr>
          <a:xfrm flipV="1">
            <a:off x="3267308" y="1922455"/>
            <a:ext cx="2267765" cy="397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F964214-52FC-A206-6085-980E691095BA}"/>
              </a:ext>
              <a:ext uri="{C183D7F6-B498-43B3-948B-1728B52AA6E4}">
                <adec:decorative xmlns:adec="http://schemas.microsoft.com/office/drawing/2017/decorative" val="1"/>
              </a:ext>
            </a:extLst>
          </p:cNvPr>
          <p:cNvCxnSpPr>
            <a:cxnSpLocks/>
            <a:stCxn id="11" idx="6"/>
            <a:endCxn id="12" idx="1"/>
          </p:cNvCxnSpPr>
          <p:nvPr/>
        </p:nvCxnSpPr>
        <p:spPr>
          <a:xfrm>
            <a:off x="6072433" y="1922455"/>
            <a:ext cx="1161418" cy="37433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356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90BA-071A-BD27-A97C-159E7AA52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E59F55-430C-4988-8F03-53C41E1398B0}"/>
              </a:ext>
            </a:extLst>
          </p:cNvPr>
          <p:cNvSpPr>
            <a:spLocks noGrp="1"/>
          </p:cNvSpPr>
          <p:nvPr>
            <p:ph type="title"/>
          </p:nvPr>
        </p:nvSpPr>
        <p:spPr/>
        <p:txBody>
          <a:bodyPr/>
          <a:lstStyle/>
          <a:p>
            <a:r>
              <a:rPr lang="en-AU" dirty="0"/>
              <a:t>Turn off notifications</a:t>
            </a:r>
            <a:endParaRPr dirty="0"/>
          </a:p>
        </p:txBody>
      </p:sp>
      <p:pic>
        <p:nvPicPr>
          <p:cNvPr id="4" name="Picture 3" descr="A screenshot of the main feed on the Instagram mobile app.">
            <a:extLst>
              <a:ext uri="{FF2B5EF4-FFF2-40B4-BE49-F238E27FC236}">
                <a16:creationId xmlns:a16="http://schemas.microsoft.com/office/drawing/2014/main" id="{4779A784-32D0-FF38-53A0-64EA7DBBEF70}"/>
              </a:ext>
            </a:extLst>
          </p:cNvPr>
          <p:cNvPicPr>
            <a:picLocks noChangeAspect="1"/>
          </p:cNvPicPr>
          <p:nvPr/>
        </p:nvPicPr>
        <p:blipFill>
          <a:blip r:embed="rId3"/>
          <a:srcRect t="5604" b="1498"/>
          <a:stretch>
            <a:fillRect/>
          </a:stretch>
        </p:blipFill>
        <p:spPr>
          <a:xfrm>
            <a:off x="644358" y="1418050"/>
            <a:ext cx="2491959" cy="5144459"/>
          </a:xfrm>
          <a:prstGeom prst="rect">
            <a:avLst/>
          </a:prstGeom>
        </p:spPr>
      </p:pic>
      <p:pic>
        <p:nvPicPr>
          <p:cNvPr id="7" name="Picture 6" descr="A screenshot of the personal profile page on the Instagram mobile app where you can find the hamburger menu at the top to edit notification settings.">
            <a:extLst>
              <a:ext uri="{FF2B5EF4-FFF2-40B4-BE49-F238E27FC236}">
                <a16:creationId xmlns:a16="http://schemas.microsoft.com/office/drawing/2014/main" id="{3C71C5AC-F8D6-93F7-13AB-D20A3A63EF28}"/>
              </a:ext>
            </a:extLst>
          </p:cNvPr>
          <p:cNvPicPr>
            <a:picLocks noChangeAspect="1"/>
          </p:cNvPicPr>
          <p:nvPr/>
        </p:nvPicPr>
        <p:blipFill>
          <a:blip r:embed="rId4"/>
          <a:srcRect t="5604" b="1498"/>
          <a:stretch>
            <a:fillRect/>
          </a:stretch>
        </p:blipFill>
        <p:spPr>
          <a:xfrm>
            <a:off x="3872961" y="1404798"/>
            <a:ext cx="2491960" cy="5144459"/>
          </a:xfrm>
          <a:prstGeom prst="rect">
            <a:avLst/>
          </a:prstGeom>
        </p:spPr>
      </p:pic>
      <p:pic>
        <p:nvPicPr>
          <p:cNvPr id="9" name="Picture 8" descr="A screenshot of the Settings and activity page on the Instagram mobile app where you can find the notification settings.">
            <a:extLst>
              <a:ext uri="{FF2B5EF4-FFF2-40B4-BE49-F238E27FC236}">
                <a16:creationId xmlns:a16="http://schemas.microsoft.com/office/drawing/2014/main" id="{EF44C99F-47B9-55D4-B70C-3AD053CF6DE3}"/>
              </a:ext>
            </a:extLst>
          </p:cNvPr>
          <p:cNvPicPr>
            <a:picLocks noChangeAspect="1"/>
          </p:cNvPicPr>
          <p:nvPr/>
        </p:nvPicPr>
        <p:blipFill>
          <a:blip r:embed="rId5"/>
          <a:srcRect t="5604" b="1498"/>
          <a:stretch>
            <a:fillRect/>
          </a:stretch>
        </p:blipFill>
        <p:spPr>
          <a:xfrm>
            <a:off x="6919685" y="1404797"/>
            <a:ext cx="2491961" cy="5144465"/>
          </a:xfrm>
          <a:prstGeom prst="rect">
            <a:avLst/>
          </a:prstGeom>
        </p:spPr>
      </p:pic>
      <p:sp>
        <p:nvSpPr>
          <p:cNvPr id="10" name="Oval 9">
            <a:extLst>
              <a:ext uri="{FF2B5EF4-FFF2-40B4-BE49-F238E27FC236}">
                <a16:creationId xmlns:a16="http://schemas.microsoft.com/office/drawing/2014/main" id="{0EFBF783-56A4-2F53-27A4-26537B766BB3}"/>
              </a:ext>
              <a:ext uri="{C183D7F6-B498-43B3-948B-1728B52AA6E4}">
                <adec:decorative xmlns:adec="http://schemas.microsoft.com/office/drawing/2017/decorative" val="1"/>
              </a:ext>
            </a:extLst>
          </p:cNvPr>
          <p:cNvSpPr/>
          <p:nvPr/>
        </p:nvSpPr>
        <p:spPr>
          <a:xfrm>
            <a:off x="6650954" y="4492838"/>
            <a:ext cx="1814692" cy="395624"/>
          </a:xfrm>
          <a:prstGeom prst="ellipse">
            <a:avLst/>
          </a:prstGeom>
          <a:solidFill>
            <a:srgbClr val="FFFF00">
              <a:alpha val="16138"/>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5B919B-3051-D781-0268-BBC89EF94B59}"/>
              </a:ext>
              <a:ext uri="{C183D7F6-B498-43B3-948B-1728B52AA6E4}">
                <adec:decorative xmlns:adec="http://schemas.microsoft.com/office/drawing/2017/decorative" val="1"/>
              </a:ext>
            </a:extLst>
          </p:cNvPr>
          <p:cNvSpPr/>
          <p:nvPr/>
        </p:nvSpPr>
        <p:spPr>
          <a:xfrm>
            <a:off x="5909467" y="1310730"/>
            <a:ext cx="537360" cy="558370"/>
          </a:xfrm>
          <a:prstGeom prst="ellipse">
            <a:avLst/>
          </a:prstGeom>
          <a:solidFill>
            <a:srgbClr val="FFFF00">
              <a:alpha val="26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B8B73D-4AF2-00E2-3F67-93657CE829AA}"/>
              </a:ext>
              <a:ext uri="{C183D7F6-B498-43B3-948B-1728B52AA6E4}">
                <adec:decorative xmlns:adec="http://schemas.microsoft.com/office/drawing/2017/decorative" val="1"/>
              </a:ext>
            </a:extLst>
          </p:cNvPr>
          <p:cNvSpPr/>
          <p:nvPr/>
        </p:nvSpPr>
        <p:spPr>
          <a:xfrm>
            <a:off x="2598330" y="6071674"/>
            <a:ext cx="537360" cy="558370"/>
          </a:xfrm>
          <a:prstGeom prst="ellipse">
            <a:avLst/>
          </a:prstGeom>
          <a:solidFill>
            <a:srgbClr val="FFFF00">
              <a:alpha val="26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D5F9BB8-8DD5-7A96-A7BC-E07A369F83EE}"/>
              </a:ext>
              <a:ext uri="{C183D7F6-B498-43B3-948B-1728B52AA6E4}">
                <adec:decorative xmlns:adec="http://schemas.microsoft.com/office/drawing/2017/decorative" val="1"/>
              </a:ext>
            </a:extLst>
          </p:cNvPr>
          <p:cNvCxnSpPr>
            <a:cxnSpLocks/>
            <a:stCxn id="12" idx="7"/>
            <a:endCxn id="11" idx="3"/>
          </p:cNvCxnSpPr>
          <p:nvPr/>
        </p:nvCxnSpPr>
        <p:spPr>
          <a:xfrm flipV="1">
            <a:off x="3056995" y="1787329"/>
            <a:ext cx="2931167" cy="43661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A48801E-670E-25F0-0F20-59E6430CAA3A}"/>
              </a:ext>
              <a:ext uri="{C183D7F6-B498-43B3-948B-1728B52AA6E4}">
                <adec:decorative xmlns:adec="http://schemas.microsoft.com/office/drawing/2017/decorative" val="1"/>
              </a:ext>
            </a:extLst>
          </p:cNvPr>
          <p:cNvCxnSpPr>
            <a:cxnSpLocks/>
            <a:stCxn id="11" idx="5"/>
            <a:endCxn id="10" idx="1"/>
          </p:cNvCxnSpPr>
          <p:nvPr/>
        </p:nvCxnSpPr>
        <p:spPr>
          <a:xfrm>
            <a:off x="6368132" y="1787329"/>
            <a:ext cx="548577" cy="27634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013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02BC-A005-EC4C-2DA1-DD3534701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F551F-0B9C-E995-B448-CF6BE7100E8E}"/>
              </a:ext>
            </a:extLst>
          </p:cNvPr>
          <p:cNvSpPr>
            <a:spLocks noGrp="1"/>
          </p:cNvSpPr>
          <p:nvPr>
            <p:ph type="title"/>
          </p:nvPr>
        </p:nvSpPr>
        <p:spPr/>
        <p:txBody>
          <a:bodyPr/>
          <a:lstStyle/>
          <a:p>
            <a:r>
              <a:t>Managing Overwhelm</a:t>
            </a:r>
          </a:p>
        </p:txBody>
      </p:sp>
      <p:sp>
        <p:nvSpPr>
          <p:cNvPr id="3" name="Content Placeholder 2">
            <a:extLst>
              <a:ext uri="{FF2B5EF4-FFF2-40B4-BE49-F238E27FC236}">
                <a16:creationId xmlns:a16="http://schemas.microsoft.com/office/drawing/2014/main" id="{B9A02C27-36CE-1A24-CE3D-7A959B9892A5}"/>
              </a:ext>
            </a:extLst>
          </p:cNvPr>
          <p:cNvSpPr>
            <a:spLocks noGrp="1"/>
          </p:cNvSpPr>
          <p:nvPr>
            <p:ph idx="1"/>
          </p:nvPr>
        </p:nvSpPr>
        <p:spPr>
          <a:xfrm>
            <a:off x="609599" y="1600201"/>
            <a:ext cx="8818605" cy="4525963"/>
          </a:xfrm>
        </p:spPr>
        <p:txBody>
          <a:bodyPr>
            <a:normAutofit/>
          </a:bodyPr>
          <a:lstStyle/>
          <a:p>
            <a:r>
              <a:rPr dirty="0"/>
              <a:t>Take breaks</a:t>
            </a:r>
            <a:r>
              <a:rPr lang="en-AU" dirty="0"/>
              <a:t> from posting or scrolling</a:t>
            </a:r>
            <a:endParaRPr dirty="0"/>
          </a:p>
          <a:p>
            <a:r>
              <a:rPr lang="en-AU" b="1" dirty="0"/>
              <a:t>Reminder: </a:t>
            </a:r>
            <a:r>
              <a:rPr lang="en-AU" dirty="0"/>
              <a:t>Y</a:t>
            </a:r>
            <a:r>
              <a:rPr dirty="0" err="1"/>
              <a:t>ou</a:t>
            </a:r>
            <a:r>
              <a:rPr dirty="0"/>
              <a:t> don’t need to reply to </a:t>
            </a:r>
            <a:r>
              <a:rPr lang="en-AU" dirty="0"/>
              <a:t>    every comment</a:t>
            </a:r>
          </a:p>
          <a:p>
            <a:endParaRPr dirty="0"/>
          </a:p>
          <a:p>
            <a:r>
              <a:rPr dirty="0"/>
              <a:t>Get support if </a:t>
            </a:r>
            <a:r>
              <a:rPr lang="en-AU" dirty="0"/>
              <a:t>you feel sad</a:t>
            </a:r>
            <a:r>
              <a:rPr dirty="0"/>
              <a:t>: </a:t>
            </a:r>
            <a:endParaRPr lang="en-AU" dirty="0"/>
          </a:p>
          <a:p>
            <a:pPr lvl="1"/>
            <a:r>
              <a:rPr dirty="0"/>
              <a:t>Beyond Blue</a:t>
            </a:r>
            <a:r>
              <a:rPr lang="en-AU" dirty="0"/>
              <a:t> 1300 224 636 (talk to counsellor)</a:t>
            </a:r>
          </a:p>
          <a:p>
            <a:pPr lvl="1"/>
            <a:r>
              <a:rPr dirty="0"/>
              <a:t>Lifeline</a:t>
            </a:r>
            <a:r>
              <a:rPr lang="en-AU" dirty="0"/>
              <a:t> </a:t>
            </a:r>
            <a:r>
              <a:rPr lang="en-US" dirty="0"/>
              <a:t>13 11 14</a:t>
            </a:r>
            <a:r>
              <a:rPr lang="en-AU" dirty="0"/>
              <a:t> </a:t>
            </a:r>
            <a:endParaRPr dirty="0"/>
          </a:p>
        </p:txBody>
      </p:sp>
      <p:pic>
        <p:nvPicPr>
          <p:cNvPr id="5" name="Picture 4">
            <a:extLst>
              <a:ext uri="{FF2B5EF4-FFF2-40B4-BE49-F238E27FC236}">
                <a16:creationId xmlns:a16="http://schemas.microsoft.com/office/drawing/2014/main" id="{07AAEC8B-9E15-33F9-9EBB-CB38A9109F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00247" y="207404"/>
            <a:ext cx="3352800" cy="3352800"/>
          </a:xfrm>
          <a:prstGeom prst="rect">
            <a:avLst/>
          </a:prstGeom>
        </p:spPr>
      </p:pic>
    </p:spTree>
    <p:extLst>
      <p:ext uri="{BB962C8B-B14F-4D97-AF65-F5344CB8AC3E}">
        <p14:creationId xmlns:p14="http://schemas.microsoft.com/office/powerpoint/2010/main" val="3406799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BD5BE-081A-4304-C69A-5F5AA6083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D77C9-166B-6809-4900-9A4C18CD432F}"/>
              </a:ext>
            </a:extLst>
          </p:cNvPr>
          <p:cNvSpPr>
            <a:spLocks noGrp="1"/>
          </p:cNvSpPr>
          <p:nvPr>
            <p:ph type="title"/>
          </p:nvPr>
        </p:nvSpPr>
        <p:spPr/>
        <p:txBody>
          <a:bodyPr/>
          <a:lstStyle/>
          <a:p>
            <a:r>
              <a:t>Accessible and Organised</a:t>
            </a:r>
          </a:p>
        </p:txBody>
      </p:sp>
      <p:sp>
        <p:nvSpPr>
          <p:cNvPr id="3" name="Content Placeholder 2">
            <a:extLst>
              <a:ext uri="{FF2B5EF4-FFF2-40B4-BE49-F238E27FC236}">
                <a16:creationId xmlns:a16="http://schemas.microsoft.com/office/drawing/2014/main" id="{F12C17DD-F298-9068-F1B1-26CD5E6292E0}"/>
              </a:ext>
            </a:extLst>
          </p:cNvPr>
          <p:cNvSpPr>
            <a:spLocks noGrp="1"/>
          </p:cNvSpPr>
          <p:nvPr>
            <p:ph idx="1"/>
          </p:nvPr>
        </p:nvSpPr>
        <p:spPr>
          <a:xfrm>
            <a:off x="609600" y="1600201"/>
            <a:ext cx="8147125" cy="4525963"/>
          </a:xfrm>
        </p:spPr>
        <p:txBody>
          <a:bodyPr>
            <a:normAutofit/>
          </a:bodyPr>
          <a:lstStyle/>
          <a:p>
            <a:r>
              <a:rPr dirty="0"/>
              <a:t>Use accessibility features:</a:t>
            </a:r>
          </a:p>
          <a:p>
            <a:pPr lvl="1"/>
            <a:r>
              <a:rPr dirty="0"/>
              <a:t>Captions</a:t>
            </a:r>
            <a:endParaRPr lang="en-AU" dirty="0"/>
          </a:p>
          <a:p>
            <a:pPr lvl="1"/>
            <a:r>
              <a:rPr dirty="0"/>
              <a:t>Alt text</a:t>
            </a:r>
            <a:endParaRPr lang="en-AU" dirty="0"/>
          </a:p>
          <a:p>
            <a:pPr lvl="1"/>
            <a:r>
              <a:rPr dirty="0"/>
              <a:t>Plain language</a:t>
            </a:r>
          </a:p>
        </p:txBody>
      </p:sp>
      <p:pic>
        <p:nvPicPr>
          <p:cNvPr id="5" name="Picture 4">
            <a:extLst>
              <a:ext uri="{FF2B5EF4-FFF2-40B4-BE49-F238E27FC236}">
                <a16:creationId xmlns:a16="http://schemas.microsoft.com/office/drawing/2014/main" id="{C1F71357-0690-5C79-C566-F8B5A01CDD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56725" y="274638"/>
            <a:ext cx="3296321" cy="3296321"/>
          </a:xfrm>
          <a:prstGeom prst="rect">
            <a:avLst/>
          </a:prstGeom>
        </p:spPr>
      </p:pic>
    </p:spTree>
    <p:extLst>
      <p:ext uri="{BB962C8B-B14F-4D97-AF65-F5344CB8AC3E}">
        <p14:creationId xmlns:p14="http://schemas.microsoft.com/office/powerpoint/2010/main" val="3590098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Accessible and Organised</a:t>
            </a:r>
          </a:p>
        </p:txBody>
      </p:sp>
      <p:sp>
        <p:nvSpPr>
          <p:cNvPr id="3" name="Content Placeholder 2"/>
          <p:cNvSpPr>
            <a:spLocks noGrp="1"/>
          </p:cNvSpPr>
          <p:nvPr>
            <p:ph idx="1"/>
          </p:nvPr>
        </p:nvSpPr>
        <p:spPr>
          <a:xfrm>
            <a:off x="609601" y="1600201"/>
            <a:ext cx="4545496" cy="4525963"/>
          </a:xfrm>
        </p:spPr>
        <p:txBody>
          <a:bodyPr>
            <a:normAutofit/>
          </a:bodyPr>
          <a:lstStyle/>
          <a:p>
            <a:r>
              <a:rPr dirty="0"/>
              <a:t>Save and pin posts you like</a:t>
            </a:r>
            <a:r>
              <a:rPr lang="en-AU" dirty="0"/>
              <a:t> so you can find them</a:t>
            </a:r>
            <a:endParaRPr dirty="0"/>
          </a:p>
          <a:p>
            <a:r>
              <a:rPr dirty="0"/>
              <a:t>Follow people who help you feel good</a:t>
            </a:r>
          </a:p>
        </p:txBody>
      </p:sp>
      <p:pic>
        <p:nvPicPr>
          <p:cNvPr id="5" name="Picture 4">
            <a:extLst>
              <a:ext uri="{FF2B5EF4-FFF2-40B4-BE49-F238E27FC236}">
                <a16:creationId xmlns:a16="http://schemas.microsoft.com/office/drawing/2014/main" id="{601F2611-2D37-5E59-E4B3-E15B5883058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56725" y="274638"/>
            <a:ext cx="3296321" cy="3296321"/>
          </a:xfrm>
          <a:prstGeom prst="rect">
            <a:avLst/>
          </a:prstGeom>
        </p:spPr>
      </p:pic>
      <p:pic>
        <p:nvPicPr>
          <p:cNvPr id="4" name="Saving videos IG" descr="A short video showing how to save a post on the Instagram mobile app.">
            <a:hlinkClick r:id="" action="ppaction://media"/>
            <a:extLst>
              <a:ext uri="{FF2B5EF4-FFF2-40B4-BE49-F238E27FC236}">
                <a16:creationId xmlns:a16="http://schemas.microsoft.com/office/drawing/2014/main" id="{21F9724E-E63B-658C-5586-0EB4816BE987}"/>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4425" r="4540"/>
          <a:stretch>
            <a:fillRect/>
          </a:stretch>
        </p:blipFill>
        <p:spPr>
          <a:xfrm>
            <a:off x="5327374" y="1305341"/>
            <a:ext cx="2809461" cy="5486399"/>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4A2EC-FEAD-7134-62A7-6FBABD62B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36D33-EF94-94F5-A1AD-28F2562E2401}"/>
              </a:ext>
            </a:extLst>
          </p:cNvPr>
          <p:cNvSpPr>
            <a:spLocks noGrp="1"/>
          </p:cNvSpPr>
          <p:nvPr>
            <p:ph type="title"/>
          </p:nvPr>
        </p:nvSpPr>
        <p:spPr/>
        <p:txBody>
          <a:bodyPr/>
          <a:lstStyle/>
          <a:p>
            <a:r>
              <a:rPr dirty="0"/>
              <a:t>Accessible and </a:t>
            </a:r>
            <a:r>
              <a:rPr dirty="0" err="1"/>
              <a:t>Organised</a:t>
            </a:r>
            <a:endParaRPr dirty="0"/>
          </a:p>
        </p:txBody>
      </p:sp>
      <p:pic>
        <p:nvPicPr>
          <p:cNvPr id="8" name="Captions on vids" descr="Short video showing use of captions for a video post on Facebook.">
            <a:hlinkClick r:id="" action="ppaction://media"/>
            <a:extLst>
              <a:ext uri="{FF2B5EF4-FFF2-40B4-BE49-F238E27FC236}">
                <a16:creationId xmlns:a16="http://schemas.microsoft.com/office/drawing/2014/main" id="{833002A6-4E2B-1942-68CA-22AD2B9C18F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4383" r="4237" b="8068"/>
          <a:stretch>
            <a:fillRect/>
          </a:stretch>
        </p:blipFill>
        <p:spPr>
          <a:xfrm>
            <a:off x="609600" y="1600427"/>
            <a:ext cx="2939605" cy="5257573"/>
          </a:xfrm>
          <a:prstGeom prst="round2SameRect">
            <a:avLst/>
          </a:prstGeom>
        </p:spPr>
      </p:pic>
      <p:pic>
        <p:nvPicPr>
          <p:cNvPr id="6" name="Picture 5" descr="Screenshot showing menu of options where adding alternative text is available on the Instagram mobile app">
            <a:extLst>
              <a:ext uri="{FF2B5EF4-FFF2-40B4-BE49-F238E27FC236}">
                <a16:creationId xmlns:a16="http://schemas.microsoft.com/office/drawing/2014/main" id="{CDF2FD77-47DB-4BFB-E84A-EE5EBB5870B6}"/>
              </a:ext>
            </a:extLst>
          </p:cNvPr>
          <p:cNvPicPr>
            <a:picLocks noChangeAspect="1"/>
          </p:cNvPicPr>
          <p:nvPr/>
        </p:nvPicPr>
        <p:blipFill>
          <a:blip r:embed="rId6"/>
          <a:srcRect l="4512" t="-188" r="4677" b="188"/>
          <a:stretch>
            <a:fillRect/>
          </a:stretch>
        </p:blipFill>
        <p:spPr>
          <a:xfrm>
            <a:off x="3873319" y="1224408"/>
            <a:ext cx="2833353" cy="5546913"/>
          </a:xfrm>
          <a:prstGeom prst="roundRect">
            <a:avLst>
              <a:gd name="adj" fmla="val 18505"/>
            </a:avLst>
          </a:prstGeom>
        </p:spPr>
      </p:pic>
      <p:pic>
        <p:nvPicPr>
          <p:cNvPr id="4" name="Picture 3" descr="Screenshot of a Facebook post by South Australian Council on Intellectual Disability Inc, written in plain English with appropriate use of emojis.">
            <a:extLst>
              <a:ext uri="{FF2B5EF4-FFF2-40B4-BE49-F238E27FC236}">
                <a16:creationId xmlns:a16="http://schemas.microsoft.com/office/drawing/2014/main" id="{31CFB79D-E07D-EA4D-45BA-D03907B21EC4}"/>
              </a:ext>
            </a:extLst>
          </p:cNvPr>
          <p:cNvPicPr>
            <a:picLocks noChangeAspect="1"/>
          </p:cNvPicPr>
          <p:nvPr/>
        </p:nvPicPr>
        <p:blipFill>
          <a:blip r:embed="rId7"/>
          <a:srcRect l="3853" r="1935" b="15749"/>
          <a:stretch>
            <a:fillRect/>
          </a:stretch>
        </p:blipFill>
        <p:spPr>
          <a:xfrm>
            <a:off x="6944932" y="1506537"/>
            <a:ext cx="3366052" cy="5351463"/>
          </a:xfrm>
          <a:prstGeom prst="rect">
            <a:avLst/>
          </a:prstGeom>
        </p:spPr>
      </p:pic>
    </p:spTree>
    <p:extLst>
      <p:ext uri="{BB962C8B-B14F-4D97-AF65-F5344CB8AC3E}">
        <p14:creationId xmlns:p14="http://schemas.microsoft.com/office/powerpoint/2010/main" val="175287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91059-CD93-E199-B901-C5A6411143B5}"/>
              </a:ext>
            </a:extLst>
          </p:cNvPr>
          <p:cNvSpPr>
            <a:spLocks noGrp="1"/>
          </p:cNvSpPr>
          <p:nvPr>
            <p:ph type="title"/>
          </p:nvPr>
        </p:nvSpPr>
        <p:spPr/>
        <p:txBody>
          <a:bodyPr>
            <a:normAutofit/>
          </a:bodyPr>
          <a:lstStyle/>
          <a:p>
            <a:r>
              <a:rPr lang="en-US" dirty="0"/>
              <a:t>How Confident Are You?</a:t>
            </a:r>
          </a:p>
        </p:txBody>
      </p:sp>
      <mc:AlternateContent xmlns:mc="http://schemas.openxmlformats.org/markup-compatibility/2006" xmlns:cx2="http://schemas.microsoft.com/office/drawing/2015/10/21/chartex">
        <mc:Choice Requires="cx2">
          <p:graphicFrame>
            <p:nvGraphicFramePr>
              <p:cNvPr id="8" name="Chart 7" descr="Graph representing how confident the workshop registrants feel using social media. 14% are not at all confident, 14% are slightly confident, 50% are moderately confident, 14% are very confident, 7% are extremely confident.">
                <a:extLst>
                  <a:ext uri="{FF2B5EF4-FFF2-40B4-BE49-F238E27FC236}">
                    <a16:creationId xmlns:a16="http://schemas.microsoft.com/office/drawing/2014/main" id="{6BD9B0AB-B00E-42FD-A55D-0ED80E5EEE01}"/>
                  </a:ext>
                </a:extLst>
              </p:cNvPr>
              <p:cNvGraphicFramePr/>
              <p:nvPr>
                <p:extLst>
                  <p:ext uri="{D42A27DB-BD31-4B8C-83A1-F6EECF244321}">
                    <p14:modId xmlns:p14="http://schemas.microsoft.com/office/powerpoint/2010/main" val="2353834652"/>
                  </p:ext>
                </p:extLst>
              </p:nvPr>
            </p:nvGraphicFramePr>
            <p:xfrm>
              <a:off x="609600" y="1417638"/>
              <a:ext cx="10097596" cy="486173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descr="Graph representing how confident the workshop registrants feel using social media. 14% are not at all confident, 14% are slightly confident, 50% are moderately confident, 14% are very confident, 7% are extremely confident.">
                <a:extLst>
                  <a:ext uri="{FF2B5EF4-FFF2-40B4-BE49-F238E27FC236}">
                    <a16:creationId xmlns:a16="http://schemas.microsoft.com/office/drawing/2014/main" id="{6BD9B0AB-B00E-42FD-A55D-0ED80E5EEE01}"/>
                  </a:ext>
                </a:extLst>
              </p:cNvPr>
              <p:cNvPicPr>
                <a:picLocks noGrp="1" noRot="1" noChangeAspect="1" noMove="1" noResize="1" noEditPoints="1" noAdjustHandles="1" noChangeArrowheads="1" noChangeShapeType="1"/>
              </p:cNvPicPr>
              <p:nvPr/>
            </p:nvPicPr>
            <p:blipFill>
              <a:blip r:embed="rId4"/>
              <a:stretch>
                <a:fillRect/>
              </a:stretch>
            </p:blipFill>
            <p:spPr>
              <a:xfrm>
                <a:off x="609600" y="1417638"/>
                <a:ext cx="10097596" cy="4861737"/>
              </a:xfrm>
              <a:prstGeom prst="rect">
                <a:avLst/>
              </a:prstGeom>
            </p:spPr>
          </p:pic>
        </mc:Fallback>
      </mc:AlternateContent>
    </p:spTree>
    <p:extLst>
      <p:ext uri="{BB962C8B-B14F-4D97-AF65-F5344CB8AC3E}">
        <p14:creationId xmlns:p14="http://schemas.microsoft.com/office/powerpoint/2010/main" val="419172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1ADD-DE41-1768-4C52-07D32BA8C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9635A-52AE-D84B-A28E-74F5440F22EE}"/>
              </a:ext>
            </a:extLst>
          </p:cNvPr>
          <p:cNvSpPr>
            <a:spLocks noGrp="1"/>
          </p:cNvSpPr>
          <p:nvPr>
            <p:ph type="title"/>
          </p:nvPr>
        </p:nvSpPr>
        <p:spPr/>
        <p:txBody>
          <a:bodyPr/>
          <a:lstStyle/>
          <a:p>
            <a:r>
              <a:rPr lang="en-AU" dirty="0"/>
              <a:t>Question</a:t>
            </a:r>
            <a:endParaRPr dirty="0"/>
          </a:p>
        </p:txBody>
      </p:sp>
      <p:sp>
        <p:nvSpPr>
          <p:cNvPr id="3" name="Content Placeholder 2">
            <a:extLst>
              <a:ext uri="{FF2B5EF4-FFF2-40B4-BE49-F238E27FC236}">
                <a16:creationId xmlns:a16="http://schemas.microsoft.com/office/drawing/2014/main" id="{9F07B10C-389C-8B2A-7E51-DF7C2111D27B}"/>
              </a:ext>
            </a:extLst>
          </p:cNvPr>
          <p:cNvSpPr>
            <a:spLocks noGrp="1"/>
          </p:cNvSpPr>
          <p:nvPr>
            <p:ph idx="1"/>
          </p:nvPr>
        </p:nvSpPr>
        <p:spPr>
          <a:xfrm>
            <a:off x="609601" y="1600202"/>
            <a:ext cx="8077199" cy="2688770"/>
          </a:xfrm>
        </p:spPr>
        <p:txBody>
          <a:bodyPr>
            <a:normAutofit/>
          </a:bodyPr>
          <a:lstStyle/>
          <a:p>
            <a:r>
              <a:rPr lang="en-AU" dirty="0"/>
              <a:t>Are there any social media channels that you would like to start using?</a:t>
            </a:r>
          </a:p>
        </p:txBody>
      </p:sp>
      <p:pic>
        <p:nvPicPr>
          <p:cNvPr id="5" name="Picture 4">
            <a:extLst>
              <a:ext uri="{FF2B5EF4-FFF2-40B4-BE49-F238E27FC236}">
                <a16:creationId xmlns:a16="http://schemas.microsoft.com/office/drawing/2014/main" id="{60CD85CD-A264-0413-984C-90A3513B16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1303" y="274638"/>
            <a:ext cx="3154362" cy="3154362"/>
          </a:xfrm>
          <a:prstGeom prst="rect">
            <a:avLst/>
          </a:prstGeom>
        </p:spPr>
      </p:pic>
    </p:spTree>
    <p:extLst>
      <p:ext uri="{BB962C8B-B14F-4D97-AF65-F5344CB8AC3E}">
        <p14:creationId xmlns:p14="http://schemas.microsoft.com/office/powerpoint/2010/main" val="82293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Wrap-Up and Next Steps</a:t>
            </a:r>
          </a:p>
        </p:txBody>
      </p:sp>
      <p:sp>
        <p:nvSpPr>
          <p:cNvPr id="3" name="Content Placeholder 2"/>
          <p:cNvSpPr>
            <a:spLocks noGrp="1"/>
          </p:cNvSpPr>
          <p:nvPr>
            <p:ph idx="1"/>
          </p:nvPr>
        </p:nvSpPr>
        <p:spPr>
          <a:xfrm>
            <a:off x="609599" y="1600201"/>
            <a:ext cx="8545975" cy="5170989"/>
          </a:xfrm>
        </p:spPr>
        <p:txBody>
          <a:bodyPr>
            <a:normAutofit/>
          </a:bodyPr>
          <a:lstStyle/>
          <a:p>
            <a:r>
              <a:rPr dirty="0"/>
              <a:t>Key points:</a:t>
            </a:r>
          </a:p>
          <a:p>
            <a:pPr lvl="1"/>
            <a:r>
              <a:rPr lang="en-AU" dirty="0"/>
              <a:t>Choose social media that works for you</a:t>
            </a:r>
          </a:p>
          <a:p>
            <a:pPr lvl="1"/>
            <a:r>
              <a:rPr dirty="0"/>
              <a:t>Share safely</a:t>
            </a:r>
          </a:p>
          <a:p>
            <a:pPr lvl="1"/>
            <a:r>
              <a:rPr lang="en-AU" dirty="0"/>
              <a:t>Stay in</a:t>
            </a:r>
            <a:r>
              <a:rPr dirty="0"/>
              <a:t> control</a:t>
            </a:r>
          </a:p>
          <a:p>
            <a:pPr lvl="1"/>
            <a:r>
              <a:rPr lang="en-AU" dirty="0"/>
              <a:t>Use accessibility</a:t>
            </a:r>
            <a:r>
              <a:rPr dirty="0"/>
              <a:t> </a:t>
            </a:r>
            <a:r>
              <a:rPr lang="en-AU" dirty="0"/>
              <a:t>tools</a:t>
            </a:r>
            <a:endParaRPr dirty="0"/>
          </a:p>
          <a:p>
            <a:endParaRPr dirty="0"/>
          </a:p>
          <a:p>
            <a:r>
              <a:rPr b="1" dirty="0"/>
              <a:t>Next workshop: </a:t>
            </a:r>
            <a:r>
              <a:rPr lang="en-AU" dirty="0"/>
              <a:t>Advocates, Storytelling and Creating Content (Mon 20 October)</a:t>
            </a:r>
            <a:endParaRPr dirty="0"/>
          </a:p>
        </p:txBody>
      </p:sp>
      <p:pic>
        <p:nvPicPr>
          <p:cNvPr id="5" name="Picture 4" descr="small calendar icon to represent adding the next workshop date to your diary.">
            <a:extLst>
              <a:ext uri="{FF2B5EF4-FFF2-40B4-BE49-F238E27FC236}">
                <a16:creationId xmlns:a16="http://schemas.microsoft.com/office/drawing/2014/main" id="{9D1EE78B-7878-88A4-7400-7044F7CCED97}"/>
              </a:ext>
            </a:extLst>
          </p:cNvPr>
          <p:cNvPicPr>
            <a:picLocks noChangeAspect="1"/>
          </p:cNvPicPr>
          <p:nvPr/>
        </p:nvPicPr>
        <p:blipFill>
          <a:blip r:embed="rId3"/>
          <a:stretch>
            <a:fillRect/>
          </a:stretch>
        </p:blipFill>
        <p:spPr>
          <a:xfrm rot="514717">
            <a:off x="8579603" y="4651504"/>
            <a:ext cx="1495555" cy="1495555"/>
          </a:xfrm>
          <a:prstGeom prst="rect">
            <a:avLst/>
          </a:prstGeom>
        </p:spPr>
      </p:pic>
      <p:pic>
        <p:nvPicPr>
          <p:cNvPr id="7" name="Picture 6">
            <a:extLst>
              <a:ext uri="{FF2B5EF4-FFF2-40B4-BE49-F238E27FC236}">
                <a16:creationId xmlns:a16="http://schemas.microsoft.com/office/drawing/2014/main" id="{6D7AEEE3-ABB0-AB99-2C59-2808B8F197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09108" y="274638"/>
            <a:ext cx="3343822" cy="334382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2154-EDB8-55AF-A50C-5D3E5A3B3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4C9C0-51F8-43A8-373A-59E3DCEF4EAC}"/>
              </a:ext>
            </a:extLst>
          </p:cNvPr>
          <p:cNvSpPr>
            <a:spLocks noGrp="1"/>
          </p:cNvSpPr>
          <p:nvPr>
            <p:ph type="title"/>
          </p:nvPr>
        </p:nvSpPr>
        <p:spPr/>
        <p:txBody>
          <a:bodyPr/>
          <a:lstStyle/>
          <a:p>
            <a:r>
              <a:rPr dirty="0"/>
              <a:t>Wrap-Up and Next Steps</a:t>
            </a:r>
          </a:p>
        </p:txBody>
      </p:sp>
      <p:sp>
        <p:nvSpPr>
          <p:cNvPr id="3" name="Content Placeholder 2">
            <a:extLst>
              <a:ext uri="{FF2B5EF4-FFF2-40B4-BE49-F238E27FC236}">
                <a16:creationId xmlns:a16="http://schemas.microsoft.com/office/drawing/2014/main" id="{3887BE42-7B37-A4BA-5565-48C37FE083D0}"/>
              </a:ext>
            </a:extLst>
          </p:cNvPr>
          <p:cNvSpPr>
            <a:spLocks noGrp="1"/>
          </p:cNvSpPr>
          <p:nvPr>
            <p:ph idx="1"/>
          </p:nvPr>
        </p:nvSpPr>
        <p:spPr>
          <a:xfrm>
            <a:off x="609599" y="1600201"/>
            <a:ext cx="7953633" cy="1828799"/>
          </a:xfrm>
        </p:spPr>
        <p:txBody>
          <a:bodyPr>
            <a:normAutofit/>
          </a:bodyPr>
          <a:lstStyle/>
          <a:p>
            <a:r>
              <a:rPr dirty="0"/>
              <a:t>Fill in quick survey</a:t>
            </a:r>
            <a:endParaRPr lang="en-AU" dirty="0"/>
          </a:p>
        </p:txBody>
      </p:sp>
      <p:pic>
        <p:nvPicPr>
          <p:cNvPr id="7" name="Picture 6">
            <a:extLst>
              <a:ext uri="{FF2B5EF4-FFF2-40B4-BE49-F238E27FC236}">
                <a16:creationId xmlns:a16="http://schemas.microsoft.com/office/drawing/2014/main" id="{30748848-B8DB-0CD5-96D5-87B070D7C5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09108" y="274638"/>
            <a:ext cx="3343822" cy="3343822"/>
          </a:xfrm>
          <a:prstGeom prst="rect">
            <a:avLst/>
          </a:prstGeom>
        </p:spPr>
      </p:pic>
    </p:spTree>
    <p:extLst>
      <p:ext uri="{BB962C8B-B14F-4D97-AF65-F5344CB8AC3E}">
        <p14:creationId xmlns:p14="http://schemas.microsoft.com/office/powerpoint/2010/main" val="325316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C5CCC-CA68-1BDA-921A-4FFA5647F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AA5E7-77DF-745F-5E82-F1289BB174AA}"/>
              </a:ext>
            </a:extLst>
          </p:cNvPr>
          <p:cNvSpPr>
            <a:spLocks noGrp="1"/>
          </p:cNvSpPr>
          <p:nvPr>
            <p:ph type="title"/>
          </p:nvPr>
        </p:nvSpPr>
        <p:spPr/>
        <p:txBody>
          <a:bodyPr/>
          <a:lstStyle/>
          <a:p>
            <a:r>
              <a:rPr lang="en-AU" dirty="0"/>
              <a:t>What is Advocacy?</a:t>
            </a:r>
            <a:endParaRPr dirty="0"/>
          </a:p>
        </p:txBody>
      </p:sp>
      <p:sp>
        <p:nvSpPr>
          <p:cNvPr id="3" name="Content Placeholder 2">
            <a:extLst>
              <a:ext uri="{FF2B5EF4-FFF2-40B4-BE49-F238E27FC236}">
                <a16:creationId xmlns:a16="http://schemas.microsoft.com/office/drawing/2014/main" id="{C3DF7BC4-CE36-E67A-FA4E-3CA149C4CC19}"/>
              </a:ext>
            </a:extLst>
          </p:cNvPr>
          <p:cNvSpPr>
            <a:spLocks noGrp="1"/>
          </p:cNvSpPr>
          <p:nvPr>
            <p:ph idx="1"/>
          </p:nvPr>
        </p:nvSpPr>
        <p:spPr>
          <a:xfrm>
            <a:off x="609601" y="1600201"/>
            <a:ext cx="8338456" cy="4826725"/>
          </a:xfrm>
        </p:spPr>
        <p:txBody>
          <a:bodyPr>
            <a:normAutofit/>
          </a:bodyPr>
          <a:lstStyle/>
          <a:p>
            <a:r>
              <a:rPr lang="en-AU" dirty="0"/>
              <a:t>Advocacy means standing up for your rights</a:t>
            </a:r>
          </a:p>
          <a:p>
            <a:r>
              <a:rPr lang="en-AU" dirty="0"/>
              <a:t>It can also mean standing up for others</a:t>
            </a:r>
          </a:p>
          <a:p>
            <a:r>
              <a:rPr lang="en-AU" dirty="0"/>
              <a:t>Advocacy can be big or small</a:t>
            </a:r>
          </a:p>
          <a:p>
            <a:r>
              <a:rPr lang="en-AU" dirty="0"/>
              <a:t>It aims to create positive change – in people, communities, or society </a:t>
            </a:r>
          </a:p>
          <a:p>
            <a:r>
              <a:rPr lang="en-AU" dirty="0"/>
              <a:t>Your voice matters</a:t>
            </a:r>
          </a:p>
        </p:txBody>
      </p:sp>
      <p:pic>
        <p:nvPicPr>
          <p:cNvPr id="7" name="Picture 6">
            <a:extLst>
              <a:ext uri="{FF2B5EF4-FFF2-40B4-BE49-F238E27FC236}">
                <a16:creationId xmlns:a16="http://schemas.microsoft.com/office/drawing/2014/main" id="{0CA33D4E-0EBB-4556-4E5A-4AEDF114BB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04181" y="209346"/>
            <a:ext cx="3219654" cy="3219654"/>
          </a:xfrm>
          <a:prstGeom prst="rect">
            <a:avLst/>
          </a:prstGeom>
        </p:spPr>
      </p:pic>
    </p:spTree>
    <p:extLst>
      <p:ext uri="{BB962C8B-B14F-4D97-AF65-F5344CB8AC3E}">
        <p14:creationId xmlns:p14="http://schemas.microsoft.com/office/powerpoint/2010/main" val="270380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80F5-ACE5-217B-572F-1F654FDCD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CA9A2-2335-D7AF-6C9E-B41CFBE2CFEF}"/>
              </a:ext>
            </a:extLst>
          </p:cNvPr>
          <p:cNvSpPr>
            <a:spLocks noGrp="1"/>
          </p:cNvSpPr>
          <p:nvPr>
            <p:ph type="title"/>
          </p:nvPr>
        </p:nvSpPr>
        <p:spPr/>
        <p:txBody>
          <a:bodyPr/>
          <a:lstStyle/>
          <a:p>
            <a:r>
              <a:rPr lang="en-AU" dirty="0"/>
              <a:t>Question</a:t>
            </a:r>
            <a:endParaRPr dirty="0"/>
          </a:p>
        </p:txBody>
      </p:sp>
      <p:sp>
        <p:nvSpPr>
          <p:cNvPr id="3" name="Content Placeholder 2">
            <a:extLst>
              <a:ext uri="{FF2B5EF4-FFF2-40B4-BE49-F238E27FC236}">
                <a16:creationId xmlns:a16="http://schemas.microsoft.com/office/drawing/2014/main" id="{FBF853E7-3507-7A53-1CC4-5452A7A0DE1E}"/>
              </a:ext>
            </a:extLst>
          </p:cNvPr>
          <p:cNvSpPr>
            <a:spLocks noGrp="1"/>
          </p:cNvSpPr>
          <p:nvPr>
            <p:ph idx="1"/>
          </p:nvPr>
        </p:nvSpPr>
        <p:spPr>
          <a:xfrm>
            <a:off x="609601" y="1600202"/>
            <a:ext cx="8077199" cy="2688770"/>
          </a:xfrm>
        </p:spPr>
        <p:txBody>
          <a:bodyPr>
            <a:normAutofit/>
          </a:bodyPr>
          <a:lstStyle/>
          <a:p>
            <a:r>
              <a:rPr lang="en-AU" dirty="0"/>
              <a:t>Do you want to share a time when you advocated for yourself or others?</a:t>
            </a:r>
          </a:p>
        </p:txBody>
      </p:sp>
      <p:pic>
        <p:nvPicPr>
          <p:cNvPr id="4" name="Picture 3">
            <a:extLst>
              <a:ext uri="{FF2B5EF4-FFF2-40B4-BE49-F238E27FC236}">
                <a16:creationId xmlns:a16="http://schemas.microsoft.com/office/drawing/2014/main" id="{FAC324B3-3B0B-E25A-8003-ECCBD0CE81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04181" y="209346"/>
            <a:ext cx="3219654" cy="3219654"/>
          </a:xfrm>
          <a:prstGeom prst="rect">
            <a:avLst/>
          </a:prstGeom>
        </p:spPr>
      </p:pic>
    </p:spTree>
    <p:extLst>
      <p:ext uri="{BB962C8B-B14F-4D97-AF65-F5344CB8AC3E}">
        <p14:creationId xmlns:p14="http://schemas.microsoft.com/office/powerpoint/2010/main" val="547912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2A5C-E5A9-F2DF-3388-0A1B3BAAE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4D254-CAE1-7DBD-DD39-35E7AE624746}"/>
              </a:ext>
            </a:extLst>
          </p:cNvPr>
          <p:cNvSpPr>
            <a:spLocks noGrp="1"/>
          </p:cNvSpPr>
          <p:nvPr>
            <p:ph type="title"/>
          </p:nvPr>
        </p:nvSpPr>
        <p:spPr/>
        <p:txBody>
          <a:bodyPr/>
          <a:lstStyle/>
          <a:p>
            <a:r>
              <a:rPr lang="en-AU" dirty="0"/>
              <a:t>What is Social Media?</a:t>
            </a:r>
            <a:endParaRPr dirty="0"/>
          </a:p>
        </p:txBody>
      </p:sp>
      <p:sp>
        <p:nvSpPr>
          <p:cNvPr id="3" name="Content Placeholder 2">
            <a:extLst>
              <a:ext uri="{FF2B5EF4-FFF2-40B4-BE49-F238E27FC236}">
                <a16:creationId xmlns:a16="http://schemas.microsoft.com/office/drawing/2014/main" id="{3AC5081E-8B2E-A5E9-8F53-EFD5D4DF75A2}"/>
              </a:ext>
            </a:extLst>
          </p:cNvPr>
          <p:cNvSpPr>
            <a:spLocks noGrp="1"/>
          </p:cNvSpPr>
          <p:nvPr>
            <p:ph idx="1"/>
          </p:nvPr>
        </p:nvSpPr>
        <p:spPr>
          <a:xfrm>
            <a:off x="609601" y="1600201"/>
            <a:ext cx="8077199" cy="4863661"/>
          </a:xfrm>
        </p:spPr>
        <p:txBody>
          <a:bodyPr>
            <a:normAutofit/>
          </a:bodyPr>
          <a:lstStyle/>
          <a:p>
            <a:r>
              <a:rPr lang="en-AU" dirty="0"/>
              <a:t>Social media = websites and applications (apps) where people share and connect</a:t>
            </a:r>
          </a:p>
          <a:p>
            <a:r>
              <a:rPr lang="en-AU" dirty="0"/>
              <a:t>You can post words, photos, or videos</a:t>
            </a:r>
          </a:p>
          <a:p>
            <a:r>
              <a:rPr lang="en-AU" dirty="0"/>
              <a:t>Other people can like, share, or comment</a:t>
            </a:r>
          </a:p>
          <a:p>
            <a:r>
              <a:rPr lang="en-AU" dirty="0"/>
              <a:t>It’s how many people get their news and information</a:t>
            </a:r>
          </a:p>
        </p:txBody>
      </p:sp>
      <p:pic>
        <p:nvPicPr>
          <p:cNvPr id="6" name="Picture 5">
            <a:extLst>
              <a:ext uri="{FF2B5EF4-FFF2-40B4-BE49-F238E27FC236}">
                <a16:creationId xmlns:a16="http://schemas.microsoft.com/office/drawing/2014/main" id="{7C95402D-16DB-E6A2-49CD-C43D13DB54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86800" y="274637"/>
            <a:ext cx="3349751" cy="3349751"/>
          </a:xfrm>
          <a:prstGeom prst="rect">
            <a:avLst/>
          </a:prstGeom>
        </p:spPr>
      </p:pic>
    </p:spTree>
    <p:extLst>
      <p:ext uri="{BB962C8B-B14F-4D97-AF65-F5344CB8AC3E}">
        <p14:creationId xmlns:p14="http://schemas.microsoft.com/office/powerpoint/2010/main" val="1320553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2FBE2-D212-9551-4A7B-6DA2C48FA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C0583-137A-DBF7-10EC-6C39BA635E6A}"/>
              </a:ext>
            </a:extLst>
          </p:cNvPr>
          <p:cNvSpPr>
            <a:spLocks noGrp="1"/>
          </p:cNvSpPr>
          <p:nvPr>
            <p:ph type="title"/>
          </p:nvPr>
        </p:nvSpPr>
        <p:spPr/>
        <p:txBody>
          <a:bodyPr/>
          <a:lstStyle/>
          <a:p>
            <a:r>
              <a:rPr lang="en-AU" dirty="0"/>
              <a:t>Why Social Media for Advocacy?</a:t>
            </a:r>
            <a:endParaRPr dirty="0"/>
          </a:p>
        </p:txBody>
      </p:sp>
      <p:graphicFrame>
        <p:nvGraphicFramePr>
          <p:cNvPr id="6" name="TextBox 1" descr="Icons with text which say that social media is free and easy to access, let’s you tell your story, your way, allows you to reach many people, allows you to connect with others, lets you stand up for your rights, allows you to have a two-way conversation with others, and allows you to challenge stereotypes.">
            <a:extLst>
              <a:ext uri="{FF2B5EF4-FFF2-40B4-BE49-F238E27FC236}">
                <a16:creationId xmlns:a16="http://schemas.microsoft.com/office/drawing/2014/main" id="{B9684AEF-E7B7-995A-65B1-36C5B01CDE24}"/>
              </a:ext>
            </a:extLst>
          </p:cNvPr>
          <p:cNvGraphicFramePr/>
          <p:nvPr>
            <p:extLst>
              <p:ext uri="{D42A27DB-BD31-4B8C-83A1-F6EECF244321}">
                <p14:modId xmlns:p14="http://schemas.microsoft.com/office/powerpoint/2010/main" val="1895200387"/>
              </p:ext>
            </p:extLst>
          </p:nvPr>
        </p:nvGraphicFramePr>
        <p:xfrm>
          <a:off x="609600" y="159397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45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p:txBody>
          <a:bodyPr/>
          <a:lstStyle/>
          <a:p>
            <a:r>
              <a:rPr dirty="0"/>
              <a:t>Social Media</a:t>
            </a:r>
            <a:r>
              <a:rPr lang="en-AU" dirty="0"/>
              <a:t> Channels</a:t>
            </a:r>
            <a:endParaRPr dirty="0"/>
          </a:p>
        </p:txBody>
      </p:sp>
      <p:graphicFrame>
        <p:nvGraphicFramePr>
          <p:cNvPr id="4" name="Table 3">
            <a:extLst>
              <a:ext uri="{FF2B5EF4-FFF2-40B4-BE49-F238E27FC236}">
                <a16:creationId xmlns:a16="http://schemas.microsoft.com/office/drawing/2014/main" id="{2F3236B1-1824-C654-5313-0419E3DAAA44}"/>
              </a:ext>
            </a:extLst>
          </p:cNvPr>
          <p:cNvGraphicFramePr>
            <a:graphicFrameLocks noGrp="1"/>
          </p:cNvGraphicFramePr>
          <p:nvPr>
            <p:extLst>
              <p:ext uri="{D42A27DB-BD31-4B8C-83A1-F6EECF244321}">
                <p14:modId xmlns:p14="http://schemas.microsoft.com/office/powerpoint/2010/main" val="1167273852"/>
              </p:ext>
            </p:extLst>
          </p:nvPr>
        </p:nvGraphicFramePr>
        <p:xfrm>
          <a:off x="609600" y="1513858"/>
          <a:ext cx="10037380" cy="4774885"/>
        </p:xfrm>
        <a:graphic>
          <a:graphicData uri="http://schemas.openxmlformats.org/drawingml/2006/table">
            <a:tbl>
              <a:tblPr firstRow="1" bandRow="1">
                <a:tableStyleId>{ED083AE6-46FA-4A59-8FB0-9F97EB10719F}</a:tableStyleId>
              </a:tblPr>
              <a:tblGrid>
                <a:gridCol w="2007476">
                  <a:extLst>
                    <a:ext uri="{9D8B030D-6E8A-4147-A177-3AD203B41FA5}">
                      <a16:colId xmlns:a16="http://schemas.microsoft.com/office/drawing/2014/main" val="269875501"/>
                    </a:ext>
                  </a:extLst>
                </a:gridCol>
                <a:gridCol w="2007476">
                  <a:extLst>
                    <a:ext uri="{9D8B030D-6E8A-4147-A177-3AD203B41FA5}">
                      <a16:colId xmlns:a16="http://schemas.microsoft.com/office/drawing/2014/main" val="1574650573"/>
                    </a:ext>
                  </a:extLst>
                </a:gridCol>
                <a:gridCol w="2007476">
                  <a:extLst>
                    <a:ext uri="{9D8B030D-6E8A-4147-A177-3AD203B41FA5}">
                      <a16:colId xmlns:a16="http://schemas.microsoft.com/office/drawing/2014/main" val="281305325"/>
                    </a:ext>
                  </a:extLst>
                </a:gridCol>
                <a:gridCol w="2007476">
                  <a:extLst>
                    <a:ext uri="{9D8B030D-6E8A-4147-A177-3AD203B41FA5}">
                      <a16:colId xmlns:a16="http://schemas.microsoft.com/office/drawing/2014/main" val="2535980441"/>
                    </a:ext>
                  </a:extLst>
                </a:gridCol>
                <a:gridCol w="2007476">
                  <a:extLst>
                    <a:ext uri="{9D8B030D-6E8A-4147-A177-3AD203B41FA5}">
                      <a16:colId xmlns:a16="http://schemas.microsoft.com/office/drawing/2014/main" val="1142882190"/>
                    </a:ext>
                  </a:extLst>
                </a:gridCol>
              </a:tblGrid>
              <a:tr h="2017618">
                <a:tc>
                  <a:txBody>
                    <a:bodyPr/>
                    <a:lstStyle/>
                    <a:p>
                      <a:pPr algn="ctr"/>
                      <a:r>
                        <a:rPr lang="en-US" dirty="0">
                          <a:latin typeface="Century Gothic" panose="020B0502020202020204" pitchFamily="34" charset="0"/>
                        </a:rPr>
                        <a:t>Facebook</a:t>
                      </a:r>
                    </a:p>
                    <a:p>
                      <a:pPr algn="ctr"/>
                      <a:endParaRPr lang="en-US" dirty="0">
                        <a:latin typeface="Century Gothic" panose="020B0502020202020204" pitchFamily="34" charset="0"/>
                      </a:endParaRPr>
                    </a:p>
                  </a:txBody>
                  <a:tcPr/>
                </a:tc>
                <a:tc>
                  <a:txBody>
                    <a:bodyPr/>
                    <a:lstStyle/>
                    <a:p>
                      <a:pPr algn="ctr"/>
                      <a:r>
                        <a:rPr lang="en-US" dirty="0">
                          <a:latin typeface="Century Gothic" panose="020B0502020202020204" pitchFamily="34" charset="0"/>
                        </a:rPr>
                        <a:t>Instagram</a:t>
                      </a:r>
                    </a:p>
                  </a:txBody>
                  <a:tcPr/>
                </a:tc>
                <a:tc>
                  <a:txBody>
                    <a:bodyPr/>
                    <a:lstStyle/>
                    <a:p>
                      <a:pPr algn="ctr"/>
                      <a:r>
                        <a:rPr lang="en-US" dirty="0">
                          <a:latin typeface="Century Gothic" panose="020B0502020202020204" pitchFamily="34" charset="0"/>
                        </a:rPr>
                        <a:t>TikTok</a:t>
                      </a:r>
                    </a:p>
                  </a:txBody>
                  <a:tcPr/>
                </a:tc>
                <a:tc>
                  <a:txBody>
                    <a:bodyPr/>
                    <a:lstStyle/>
                    <a:p>
                      <a:pPr algn="ctr"/>
                      <a:r>
                        <a:rPr lang="en-US" dirty="0">
                          <a:latin typeface="Century Gothic" panose="020B0502020202020204" pitchFamily="34" charset="0"/>
                        </a:rPr>
                        <a:t>X (Twitter)</a:t>
                      </a:r>
                    </a:p>
                  </a:txBody>
                  <a:tcPr/>
                </a:tc>
                <a:tc>
                  <a:txBody>
                    <a:bodyPr/>
                    <a:lstStyle/>
                    <a:p>
                      <a:pPr algn="ctr"/>
                      <a:r>
                        <a:rPr lang="en-US" dirty="0">
                          <a:latin typeface="Century Gothic" panose="020B0502020202020204" pitchFamily="34" charset="0"/>
                        </a:rPr>
                        <a:t>LinkedIn</a:t>
                      </a:r>
                    </a:p>
                  </a:txBody>
                  <a:tcPr/>
                </a:tc>
                <a:extLst>
                  <a:ext uri="{0D108BD9-81ED-4DB2-BD59-A6C34878D82A}">
                    <a16:rowId xmlns:a16="http://schemas.microsoft.com/office/drawing/2014/main" val="1592982594"/>
                  </a:ext>
                </a:extLst>
              </a:tr>
              <a:tr h="1019907">
                <a:tc>
                  <a:txBody>
                    <a:bodyPr/>
                    <a:lstStyle/>
                    <a:p>
                      <a:pPr algn="ctr"/>
                      <a:r>
                        <a:rPr lang="en-US" dirty="0">
                          <a:latin typeface="Century Gothic" panose="020B0502020202020204" pitchFamily="34" charset="0"/>
                        </a:rPr>
                        <a:t>Groups</a:t>
                      </a:r>
                    </a:p>
                    <a:p>
                      <a:pPr algn="ctr"/>
                      <a:r>
                        <a:rPr lang="en-US" dirty="0">
                          <a:latin typeface="Century Gothic" panose="020B0502020202020204" pitchFamily="34" charset="0"/>
                        </a:rPr>
                        <a:t>Events</a:t>
                      </a:r>
                    </a:p>
                    <a:p>
                      <a:pPr algn="ctr"/>
                      <a:r>
                        <a:rPr lang="en-US" dirty="0">
                          <a:latin typeface="Century Gothic" panose="020B0502020202020204" pitchFamily="34" charset="0"/>
                        </a:rPr>
                        <a:t>Peer support</a:t>
                      </a:r>
                    </a:p>
                  </a:txBody>
                  <a:tcPr/>
                </a:tc>
                <a:tc>
                  <a:txBody>
                    <a:bodyPr/>
                    <a:lstStyle/>
                    <a:p>
                      <a:pPr algn="ctr"/>
                      <a:r>
                        <a:rPr lang="en-US" dirty="0">
                          <a:latin typeface="Century Gothic" panose="020B0502020202020204" pitchFamily="34" charset="0"/>
                        </a:rPr>
                        <a:t>Photos</a:t>
                      </a:r>
                    </a:p>
                    <a:p>
                      <a:pPr algn="ctr"/>
                      <a:r>
                        <a:rPr lang="en-US" dirty="0">
                          <a:latin typeface="Century Gothic" panose="020B0502020202020204" pitchFamily="34" charset="0"/>
                        </a:rPr>
                        <a:t>Reels</a:t>
                      </a:r>
                    </a:p>
                    <a:p>
                      <a:pPr algn="ctr"/>
                      <a:r>
                        <a:rPr lang="en-US" dirty="0">
                          <a:latin typeface="Century Gothic" panose="020B0502020202020204" pitchFamily="34" charset="0"/>
                        </a:rPr>
                        <a:t>Stories</a:t>
                      </a:r>
                    </a:p>
                  </a:txBody>
                  <a:tcPr/>
                </a:tc>
                <a:tc>
                  <a:txBody>
                    <a:bodyPr/>
                    <a:lstStyle/>
                    <a:p>
                      <a:pPr algn="ctr"/>
                      <a:r>
                        <a:rPr lang="en-US" dirty="0">
                          <a:latin typeface="Century Gothic" panose="020B0502020202020204" pitchFamily="34" charset="0"/>
                        </a:rPr>
                        <a:t>Short videos</a:t>
                      </a:r>
                    </a:p>
                    <a:p>
                      <a:pPr algn="ctr"/>
                      <a:r>
                        <a:rPr lang="en-US" dirty="0">
                          <a:latin typeface="Century Gothic" panose="020B0502020202020204" pitchFamily="34" charset="0"/>
                        </a:rPr>
                        <a:t>Trends</a:t>
                      </a:r>
                    </a:p>
                  </a:txBody>
                  <a:tcPr/>
                </a:tc>
                <a:tc>
                  <a:txBody>
                    <a:bodyPr/>
                    <a:lstStyle/>
                    <a:p>
                      <a:pPr algn="ctr"/>
                      <a:r>
                        <a:rPr lang="en-US" dirty="0">
                          <a:latin typeface="Century Gothic" panose="020B0502020202020204" pitchFamily="34" charset="0"/>
                        </a:rPr>
                        <a:t>Fast news</a:t>
                      </a:r>
                    </a:p>
                    <a:p>
                      <a:pPr algn="ctr"/>
                      <a:r>
                        <a:rPr lang="en-US" dirty="0">
                          <a:latin typeface="Century Gothic" panose="020B0502020202020204" pitchFamily="34" charset="0"/>
                        </a:rPr>
                        <a:t>Political commentary</a:t>
                      </a:r>
                    </a:p>
                  </a:txBody>
                  <a:tcPr/>
                </a:tc>
                <a:tc>
                  <a:txBody>
                    <a:bodyPr/>
                    <a:lstStyle/>
                    <a:p>
                      <a:pPr algn="ctr"/>
                      <a:r>
                        <a:rPr lang="en-US" dirty="0">
                          <a:latin typeface="Century Gothic" panose="020B0502020202020204" pitchFamily="34" charset="0"/>
                        </a:rPr>
                        <a:t>Work</a:t>
                      </a:r>
                    </a:p>
                    <a:p>
                      <a:pPr algn="ctr"/>
                      <a:r>
                        <a:rPr lang="en-US" dirty="0">
                          <a:latin typeface="Century Gothic" panose="020B0502020202020204" pitchFamily="34" charset="0"/>
                        </a:rPr>
                        <a:t>Professional profiles</a:t>
                      </a:r>
                    </a:p>
                  </a:txBody>
                  <a:tcPr/>
                </a:tc>
                <a:extLst>
                  <a:ext uri="{0D108BD9-81ED-4DB2-BD59-A6C34878D82A}">
                    <a16:rowId xmlns:a16="http://schemas.microsoft.com/office/drawing/2014/main" val="1225190974"/>
                  </a:ext>
                </a:extLst>
              </a:tr>
              <a:tr h="1019907">
                <a:tc>
                  <a:txBody>
                    <a:bodyPr/>
                    <a:lstStyle/>
                    <a:p>
                      <a:pPr algn="ctr"/>
                      <a:r>
                        <a:rPr lang="en-US" dirty="0">
                          <a:latin typeface="Century Gothic" panose="020B0502020202020204" pitchFamily="34" charset="0"/>
                        </a:rPr>
                        <a:t>Post and share photos, videos, links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Post and share photos and videos</a:t>
                      </a:r>
                    </a:p>
                  </a:txBody>
                  <a:tcPr/>
                </a:tc>
                <a:tc>
                  <a:txBody>
                    <a:bodyPr/>
                    <a:lstStyle/>
                    <a:p>
                      <a:pPr algn="ctr"/>
                      <a:r>
                        <a:rPr lang="en-US" dirty="0">
                          <a:latin typeface="Century Gothic" panose="020B0502020202020204" pitchFamily="34" charset="0"/>
                        </a:rPr>
                        <a:t>Post short form videos and photo collections</a:t>
                      </a:r>
                    </a:p>
                  </a:txBody>
                  <a:tcPr/>
                </a:tc>
                <a:tc>
                  <a:txBody>
                    <a:bodyPr/>
                    <a:lstStyle/>
                    <a:p>
                      <a:pPr algn="ctr"/>
                      <a:r>
                        <a:rPr lang="en-US" dirty="0">
                          <a:latin typeface="Century Gothic" panose="020B0502020202020204" pitchFamily="34" charset="0"/>
                        </a:rPr>
                        <a:t>Post and interact with short messages called ”tweets”</a:t>
                      </a:r>
                    </a:p>
                  </a:txBody>
                  <a:tcPr/>
                </a:tc>
                <a:tc>
                  <a:txBody>
                    <a:bodyPr/>
                    <a:lstStyle/>
                    <a:p>
                      <a:pPr algn="ctr"/>
                      <a:r>
                        <a:rPr lang="en-US" dirty="0">
                          <a:latin typeface="Century Gothic" panose="020B0502020202020204" pitchFamily="34" charset="0"/>
                        </a:rPr>
                        <a:t>Share work content, connect with colleagues and find job opportunities</a:t>
                      </a:r>
                    </a:p>
                  </a:txBody>
                  <a:tcPr/>
                </a:tc>
                <a:extLst>
                  <a:ext uri="{0D108BD9-81ED-4DB2-BD59-A6C34878D82A}">
                    <a16:rowId xmlns:a16="http://schemas.microsoft.com/office/drawing/2014/main" val="2474867863"/>
                  </a:ext>
                </a:extLst>
              </a:tr>
            </a:tbl>
          </a:graphicData>
        </a:graphic>
      </p:graphicFrame>
      <p:pic>
        <p:nvPicPr>
          <p:cNvPr id="8" name="Picture 7">
            <a:extLst>
              <a:ext uri="{FF2B5EF4-FFF2-40B4-BE49-F238E27FC236}">
                <a16:creationId xmlns:a16="http://schemas.microsoft.com/office/drawing/2014/main" id="{CF919D30-F298-3953-597C-1658CCDEBE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3719" y="1994111"/>
            <a:ext cx="1373202" cy="1373202"/>
          </a:xfrm>
          <a:prstGeom prst="rect">
            <a:avLst/>
          </a:prstGeom>
        </p:spPr>
      </p:pic>
      <p:pic>
        <p:nvPicPr>
          <p:cNvPr id="10" name="Picture 9">
            <a:extLst>
              <a:ext uri="{FF2B5EF4-FFF2-40B4-BE49-F238E27FC236}">
                <a16:creationId xmlns:a16="http://schemas.microsoft.com/office/drawing/2014/main" id="{AF36BFB8-9C78-6BB2-1210-8A7E423104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41783" y="1994111"/>
            <a:ext cx="1373202" cy="1373202"/>
          </a:xfrm>
          <a:prstGeom prst="rect">
            <a:avLst/>
          </a:prstGeom>
        </p:spPr>
      </p:pic>
      <p:pic>
        <p:nvPicPr>
          <p:cNvPr id="14" name="Picture 13">
            <a:extLst>
              <a:ext uri="{FF2B5EF4-FFF2-40B4-BE49-F238E27FC236}">
                <a16:creationId xmlns:a16="http://schemas.microsoft.com/office/drawing/2014/main" id="{CDF6E1E6-3B21-6286-9E05-CB1727FE937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6950" y="1946598"/>
            <a:ext cx="1502680" cy="1502680"/>
          </a:xfrm>
          <a:prstGeom prst="rect">
            <a:avLst/>
          </a:prstGeom>
        </p:spPr>
      </p:pic>
      <p:pic>
        <p:nvPicPr>
          <p:cNvPr id="18" name="Picture 17">
            <a:extLst>
              <a:ext uri="{FF2B5EF4-FFF2-40B4-BE49-F238E27FC236}">
                <a16:creationId xmlns:a16="http://schemas.microsoft.com/office/drawing/2014/main" id="{5A4CBD65-F970-D7F3-E2F0-483DC60D9662}"/>
              </a:ext>
              <a:ext uri="{C183D7F6-B498-43B3-948B-1728B52AA6E4}">
                <adec:decorative xmlns:adec="http://schemas.microsoft.com/office/drawing/2017/decorative" val="1"/>
              </a:ext>
            </a:extLst>
          </p:cNvPr>
          <p:cNvPicPr>
            <a:picLocks noChangeAspect="1"/>
          </p:cNvPicPr>
          <p:nvPr/>
        </p:nvPicPr>
        <p:blipFill>
          <a:blip r:embed="rId6"/>
          <a:srcRect l="13343" t="12250" r="12965" b="13696"/>
          <a:stretch>
            <a:fillRect/>
          </a:stretch>
        </p:blipFill>
        <p:spPr>
          <a:xfrm>
            <a:off x="6840913" y="1847162"/>
            <a:ext cx="1616655" cy="1624568"/>
          </a:xfrm>
          <a:prstGeom prst="rect">
            <a:avLst/>
          </a:prstGeom>
        </p:spPr>
      </p:pic>
      <p:pic>
        <p:nvPicPr>
          <p:cNvPr id="12" name="Picture 11">
            <a:extLst>
              <a:ext uri="{FF2B5EF4-FFF2-40B4-BE49-F238E27FC236}">
                <a16:creationId xmlns:a16="http://schemas.microsoft.com/office/drawing/2014/main" id="{4F97F9ED-7364-9268-27C4-5CB493053B4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918851" y="1946598"/>
            <a:ext cx="1418512" cy="1418512"/>
          </a:xfrm>
          <a:prstGeom prst="rect">
            <a:avLst/>
          </a:prstGeom>
        </p:spPr>
      </p:pic>
      <p:pic>
        <p:nvPicPr>
          <p:cNvPr id="9" name="Picture 8">
            <a:extLst>
              <a:ext uri="{FF2B5EF4-FFF2-40B4-BE49-F238E27FC236}">
                <a16:creationId xmlns:a16="http://schemas.microsoft.com/office/drawing/2014/main" id="{BDF412FA-776C-54F4-E45E-6BDC0200A61D}"/>
              </a:ext>
              <a:ext uri="{C183D7F6-B498-43B3-948B-1728B52AA6E4}">
                <adec:decorative xmlns:adec="http://schemas.microsoft.com/office/drawing/2017/decorative" val="1"/>
              </a:ext>
            </a:extLst>
          </p:cNvPr>
          <p:cNvPicPr>
            <a:picLocks noChangeAspect="1"/>
          </p:cNvPicPr>
          <p:nvPr/>
        </p:nvPicPr>
        <p:blipFill>
          <a:blip r:embed="rId8"/>
          <a:srcRect l="4771" t="11451" r="4771" b="11686"/>
          <a:stretch>
            <a:fillRect/>
          </a:stretch>
        </p:blipFill>
        <p:spPr>
          <a:xfrm>
            <a:off x="8849107" y="683554"/>
            <a:ext cx="722520" cy="613934"/>
          </a:xfrm>
          <a:prstGeom prst="rect">
            <a:avLst/>
          </a:prstGeom>
        </p:spPr>
      </p:pic>
      <p:pic>
        <p:nvPicPr>
          <p:cNvPr id="13" name="Picture 12">
            <a:extLst>
              <a:ext uri="{FF2B5EF4-FFF2-40B4-BE49-F238E27FC236}">
                <a16:creationId xmlns:a16="http://schemas.microsoft.com/office/drawing/2014/main" id="{C22FB471-F103-B249-A043-0AE165B7E0E7}"/>
              </a:ext>
              <a:ext uri="{C183D7F6-B498-43B3-948B-1728B52AA6E4}">
                <adec:decorative xmlns:adec="http://schemas.microsoft.com/office/drawing/2017/decorative" val="1"/>
              </a:ext>
            </a:extLst>
          </p:cNvPr>
          <p:cNvPicPr>
            <a:picLocks noChangeAspect="1"/>
          </p:cNvPicPr>
          <p:nvPr/>
        </p:nvPicPr>
        <p:blipFill>
          <a:blip r:embed="rId9"/>
          <a:srcRect l="4876" t="5373" r="4771" b="5373"/>
          <a:stretch>
            <a:fillRect/>
          </a:stretch>
        </p:blipFill>
        <p:spPr>
          <a:xfrm>
            <a:off x="9746842" y="377037"/>
            <a:ext cx="703013" cy="694476"/>
          </a:xfrm>
          <a:prstGeom prst="rect">
            <a:avLst/>
          </a:prstGeom>
        </p:spPr>
      </p:pic>
      <p:pic>
        <p:nvPicPr>
          <p:cNvPr id="16" name="Picture 15">
            <a:extLst>
              <a:ext uri="{FF2B5EF4-FFF2-40B4-BE49-F238E27FC236}">
                <a16:creationId xmlns:a16="http://schemas.microsoft.com/office/drawing/2014/main" id="{768B9B98-4552-D6BA-6250-4C617FE6897F}"/>
              </a:ext>
              <a:ext uri="{C183D7F6-B498-43B3-948B-1728B52AA6E4}">
                <adec:decorative xmlns:adec="http://schemas.microsoft.com/office/drawing/2017/decorative" val="1"/>
              </a:ext>
            </a:extLst>
          </p:cNvPr>
          <p:cNvPicPr>
            <a:picLocks noChangeAspect="1"/>
          </p:cNvPicPr>
          <p:nvPr/>
        </p:nvPicPr>
        <p:blipFill>
          <a:blip r:embed="rId10"/>
          <a:srcRect l="6168" t="6411" r="7650" b="7409"/>
          <a:stretch>
            <a:fillRect/>
          </a:stretch>
        </p:blipFill>
        <p:spPr>
          <a:xfrm>
            <a:off x="10646980" y="569257"/>
            <a:ext cx="738295" cy="738294"/>
          </a:xfrm>
          <a:prstGeom prst="rect">
            <a:avLst/>
          </a:prstGeom>
        </p:spPr>
      </p:pic>
      <p:pic>
        <p:nvPicPr>
          <p:cNvPr id="19" name="Picture 18">
            <a:extLst>
              <a:ext uri="{FF2B5EF4-FFF2-40B4-BE49-F238E27FC236}">
                <a16:creationId xmlns:a16="http://schemas.microsoft.com/office/drawing/2014/main" id="{5D630DC9-B061-C58C-8589-F7B4C5BD8094}"/>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rot="272653">
            <a:off x="10806046" y="1494044"/>
            <a:ext cx="805798" cy="805798"/>
          </a:xfrm>
          <a:prstGeom prst="rect">
            <a:avLst/>
          </a:prstGeom>
        </p:spPr>
      </p:pic>
    </p:spTree>
    <p:extLst>
      <p:ext uri="{BB962C8B-B14F-4D97-AF65-F5344CB8AC3E}">
        <p14:creationId xmlns:p14="http://schemas.microsoft.com/office/powerpoint/2010/main" val="1820405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1869CDFEAAB40BA2C6B37D5751380" ma:contentTypeVersion="20" ma:contentTypeDescription="Create a new document." ma:contentTypeScope="" ma:versionID="4b5fd9e0ca1b4441d06ef897a9256155">
  <xsd:schema xmlns:xsd="http://www.w3.org/2001/XMLSchema" xmlns:xs="http://www.w3.org/2001/XMLSchema" xmlns:p="http://schemas.microsoft.com/office/2006/metadata/properties" xmlns:ns2="d40cd17d-395b-49a6-a449-4db40669aa08" xmlns:ns3="c639d33e-a57d-4ba9-bdad-95bee2182b18" targetNamespace="http://schemas.microsoft.com/office/2006/metadata/properties" ma:root="true" ma:fieldsID="56bb2120dbf78d7a16962ba77f32cf1e" ns2:_="" ns3:_="">
    <xsd:import namespace="d40cd17d-395b-49a6-a449-4db40669aa08"/>
    <xsd:import namespace="c639d33e-a57d-4ba9-bdad-95bee2182b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DateTim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cd17d-395b-49a6-a449-4db40669a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b5c644-2f09-4f9f-84c4-3b4ab586084b" ma:termSetId="09814cd3-568e-fe90-9814-8d621ff8fb84" ma:anchorId="fba54fb3-c3e1-fe81-a776-ca4b69148c4d" ma:open="true" ma:isKeyword="false">
      <xsd:complexType>
        <xsd:sequence>
          <xsd:element ref="pc:Terms" minOccurs="0" maxOccurs="1"/>
        </xsd:sequence>
      </xsd:complexType>
    </xsd:element>
    <xsd:element name="DateTime" ma:index="24" nillable="true" ma:displayName="Date Time" ma:format="DateOnly" ma:internalName="Dat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39d33e-a57d-4ba9-bdad-95bee2182b1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bd176f-355a-4825-a532-a34828c87ef3}" ma:internalName="TaxCatchAll" ma:showField="CatchAllData" ma:web="c639d33e-a57d-4ba9-bdad-95bee2182b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639d33e-a57d-4ba9-bdad-95bee2182b18" xsi:nil="true"/>
    <lcf76f155ced4ddcb4097134ff3c332f xmlns="d40cd17d-395b-49a6-a449-4db40669aa08">
      <Terms xmlns="http://schemas.microsoft.com/office/infopath/2007/PartnerControls"/>
    </lcf76f155ced4ddcb4097134ff3c332f>
    <DateTime xmlns="d40cd17d-395b-49a6-a449-4db40669aa0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F9B8E0-536D-4B8D-BAC8-AB2A29E5D2B5}"/>
</file>

<file path=customXml/itemProps2.xml><?xml version="1.0" encoding="utf-8"?>
<ds:datastoreItem xmlns:ds="http://schemas.openxmlformats.org/officeDocument/2006/customXml" ds:itemID="{C403F3EF-310E-4844-99CE-6883D918738B}">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dcmitype/"/>
    <ds:schemaRef ds:uri="http://purl.org/dc/terms/"/>
    <ds:schemaRef ds:uri="cf5a79d9-a52f-47fb-b25a-2ba9be1a4052"/>
    <ds:schemaRef ds:uri="c75c5eae-5884-4d08-8ebf-98ba4fe0a62f"/>
    <ds:schemaRef ds:uri="http://www.w3.org/XML/1998/namespace"/>
  </ds:schemaRefs>
</ds:datastoreItem>
</file>

<file path=customXml/itemProps3.xml><?xml version="1.0" encoding="utf-8"?>
<ds:datastoreItem xmlns:ds="http://schemas.openxmlformats.org/officeDocument/2006/customXml" ds:itemID="{B1987E2E-949B-407B-A477-017A3096B6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12020</TotalTime>
  <Words>3204</Words>
  <Application>Microsoft Macintosh PowerPoint</Application>
  <PresentationFormat>Widescreen</PresentationFormat>
  <Paragraphs>347</Paragraphs>
  <Slides>42</Slides>
  <Notes>42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Arial</vt:lpstr>
      <vt:lpstr>Calibri</vt:lpstr>
      <vt:lpstr>Century Gothic</vt:lpstr>
      <vt:lpstr>Helvetica</vt:lpstr>
      <vt:lpstr>Office Theme</vt:lpstr>
      <vt:lpstr>Social Media for Advocacy and Storytelling </vt:lpstr>
      <vt:lpstr>Welcome</vt:lpstr>
      <vt:lpstr>What We Will Cover</vt:lpstr>
      <vt:lpstr>How Confident Are You?</vt:lpstr>
      <vt:lpstr>What is Advocacy?</vt:lpstr>
      <vt:lpstr>Question</vt:lpstr>
      <vt:lpstr>What is Social Media?</vt:lpstr>
      <vt:lpstr>Why Social Media for Advocacy?</vt:lpstr>
      <vt:lpstr>Social Media Channels</vt:lpstr>
      <vt:lpstr>Question</vt:lpstr>
      <vt:lpstr>Facebook</vt:lpstr>
      <vt:lpstr>Instagram</vt:lpstr>
      <vt:lpstr>TikTok</vt:lpstr>
      <vt:lpstr>X (Twitter)</vt:lpstr>
      <vt:lpstr>LinkedIn</vt:lpstr>
      <vt:lpstr>What is an Algorithm?</vt:lpstr>
      <vt:lpstr>Examples of Social Media Advocacy</vt:lpstr>
      <vt:lpstr>Question</vt:lpstr>
      <vt:lpstr>Staying Safe Online</vt:lpstr>
      <vt:lpstr>Staying Safe Online</vt:lpstr>
      <vt:lpstr>Staying Safe Online</vt:lpstr>
      <vt:lpstr>Staying Safe Online</vt:lpstr>
      <vt:lpstr>Security: Protect Your Stuff</vt:lpstr>
      <vt:lpstr>Staying Safe Online</vt:lpstr>
      <vt:lpstr>Public vs Private</vt:lpstr>
      <vt:lpstr>Public vs Private</vt:lpstr>
      <vt:lpstr>Public vs Private</vt:lpstr>
      <vt:lpstr>Edit or delete on Facebook</vt:lpstr>
      <vt:lpstr>Edit or delete on Instagram</vt:lpstr>
      <vt:lpstr>Edit or delete on TikTok</vt:lpstr>
      <vt:lpstr>Report abuse or illegal content</vt:lpstr>
      <vt:lpstr>Question</vt:lpstr>
      <vt:lpstr>Managing Overwhelm</vt:lpstr>
      <vt:lpstr>Turn off notifications</vt:lpstr>
      <vt:lpstr>Turn off notifications</vt:lpstr>
      <vt:lpstr>Managing Overwhelm</vt:lpstr>
      <vt:lpstr>Accessible and Organised</vt:lpstr>
      <vt:lpstr>Accessible and Organised</vt:lpstr>
      <vt:lpstr>Accessible and Organised</vt:lpstr>
      <vt:lpstr>Question</vt:lpstr>
      <vt:lpstr>Wrap-Up and Next Steps</vt:lpstr>
      <vt:lpstr>Wrap-Up and 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Melanie Merlino</cp:lastModifiedBy>
  <cp:revision>50</cp:revision>
  <cp:lastPrinted>2025-10-07T06:11:46Z</cp:lastPrinted>
  <dcterms:created xsi:type="dcterms:W3CDTF">2013-01-27T09:14:16Z</dcterms:created>
  <dcterms:modified xsi:type="dcterms:W3CDTF">2025-10-08T03:49:52Z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0x0101001771869CDFEAAB40BA2C6B37D5751380</vt:lpwstr>
  </property>
  <property fmtid="{D5CDD505-2E9C-101B-9397-08002B2CF9AE}" pid="3" name="MediaServiceImageTags">
    <vt:lpwstr/>
  </property>
</Properties>
</file>