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handoutMasterIdLst>
    <p:handoutMasterId r:id="rId41"/>
  </p:handoutMasterIdLst>
  <p:sldIdLst>
    <p:sldId id="264" r:id="rId5"/>
    <p:sldId id="256" r:id="rId6"/>
    <p:sldId id="283" r:id="rId7"/>
    <p:sldId id="266" r:id="rId8"/>
    <p:sldId id="271" r:id="rId9"/>
    <p:sldId id="321" r:id="rId10"/>
    <p:sldId id="312" r:id="rId11"/>
    <p:sldId id="322" r:id="rId12"/>
    <p:sldId id="315" r:id="rId13"/>
    <p:sldId id="335" r:id="rId14"/>
    <p:sldId id="336" r:id="rId15"/>
    <p:sldId id="316" r:id="rId16"/>
    <p:sldId id="280" r:id="rId17"/>
    <p:sldId id="317" r:id="rId18"/>
    <p:sldId id="267" r:id="rId19"/>
    <p:sldId id="318" r:id="rId20"/>
    <p:sldId id="319" r:id="rId21"/>
    <p:sldId id="320" r:id="rId22"/>
    <p:sldId id="334" r:id="rId23"/>
    <p:sldId id="310" r:id="rId24"/>
    <p:sldId id="324" r:id="rId25"/>
    <p:sldId id="297" r:id="rId26"/>
    <p:sldId id="325" r:id="rId27"/>
    <p:sldId id="327" r:id="rId28"/>
    <p:sldId id="326" r:id="rId29"/>
    <p:sldId id="265" r:id="rId30"/>
    <p:sldId id="323" r:id="rId31"/>
    <p:sldId id="328" r:id="rId32"/>
    <p:sldId id="329" r:id="rId33"/>
    <p:sldId id="330" r:id="rId34"/>
    <p:sldId id="331" r:id="rId35"/>
    <p:sldId id="332" r:id="rId36"/>
    <p:sldId id="263" r:id="rId37"/>
    <p:sldId id="337" r:id="rId38"/>
    <p:sldId id="306"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8C40"/>
    <a:srgbClr val="98BE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7126A8-C97D-5A4D-AA5E-B9AF9531C71E}" v="1" dt="2025-11-12T05:57:46.2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p:restoredTop sz="80544"/>
  </p:normalViewPr>
  <p:slideViewPr>
    <p:cSldViewPr snapToGrid="0">
      <p:cViewPr varScale="1">
        <p:scale>
          <a:sx n="102" d="100"/>
          <a:sy n="102" d="100"/>
        </p:scale>
        <p:origin x="1552" y="17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anie Merlino" userId="37e78ee3-c44f-4bc4-8c88-cb24d7cd249f" providerId="ADAL" clId="{30E78E39-5399-5127-89BF-C6C6049F6B93}"/>
    <pc:docChg chg="modSld">
      <pc:chgData name="Melanie Merlino" userId="37e78ee3-c44f-4bc4-8c88-cb24d7cd249f" providerId="ADAL" clId="{30E78E39-5399-5127-89BF-C6C6049F6B93}" dt="2025-11-14T05:34:02.316" v="82" actId="14100"/>
      <pc:docMkLst>
        <pc:docMk/>
      </pc:docMkLst>
      <pc:sldChg chg="modSp mod">
        <pc:chgData name="Melanie Merlino" userId="37e78ee3-c44f-4bc4-8c88-cb24d7cd249f" providerId="ADAL" clId="{30E78E39-5399-5127-89BF-C6C6049F6B93}" dt="2025-11-14T05:34:02.316" v="82" actId="14100"/>
        <pc:sldMkLst>
          <pc:docMk/>
          <pc:sldMk cId="3253163458" sldId="306"/>
        </pc:sldMkLst>
        <pc:spChg chg="mod">
          <ac:chgData name="Melanie Merlino" userId="37e78ee3-c44f-4bc4-8c88-cb24d7cd249f" providerId="ADAL" clId="{30E78E39-5399-5127-89BF-C6C6049F6B93}" dt="2025-11-14T05:34:02.316" v="82" actId="14100"/>
          <ac:spMkLst>
            <pc:docMk/>
            <pc:sldMk cId="3253163458" sldId="306"/>
            <ac:spMk id="3" creationId="{3887BE42-7B37-A4BA-5565-48C37FE083D0}"/>
          </ac:spMkLst>
        </pc:spChg>
      </pc:sldChg>
    </pc:docChg>
  </pc:docChgLst>
  <pc:docChgLst>
    <pc:chgData name="Elena Bennett" userId="S::elenab@purpleorange.org.au::afdeaeea-e729-492a-9bb4-0df0a64d2783" providerId="AD" clId="Web-{6D5FABE1-3599-F69D-A442-BA1DC3F894B5}"/>
    <pc:docChg chg="modSld">
      <pc:chgData name="Elena Bennett" userId="S::elenab@purpleorange.org.au::afdeaeea-e729-492a-9bb4-0df0a64d2783" providerId="AD" clId="Web-{6D5FABE1-3599-F69D-A442-BA1DC3F894B5}" dt="2025-11-07T06:13:14.309" v="1" actId="20577"/>
      <pc:docMkLst>
        <pc:docMk/>
      </pc:docMkLst>
      <pc:sldChg chg="modSp">
        <pc:chgData name="Elena Bennett" userId="S::elenab@purpleorange.org.au::afdeaeea-e729-492a-9bb4-0df0a64d2783" providerId="AD" clId="Web-{6D5FABE1-3599-F69D-A442-BA1DC3F894B5}" dt="2025-11-07T06:13:14.309" v="1" actId="20577"/>
        <pc:sldMkLst>
          <pc:docMk/>
          <pc:sldMk cId="1268302134" sldId="318"/>
        </pc:sldMkLst>
        <pc:spChg chg="mod">
          <ac:chgData name="Elena Bennett" userId="S::elenab@purpleorange.org.au::afdeaeea-e729-492a-9bb4-0df0a64d2783" providerId="AD" clId="Web-{6D5FABE1-3599-F69D-A442-BA1DC3F894B5}" dt="2025-11-07T06:13:14.309" v="1" actId="20577"/>
          <ac:spMkLst>
            <pc:docMk/>
            <pc:sldMk cId="1268302134" sldId="318"/>
            <ac:spMk id="2" creationId="{F7933D61-1324-B91B-FFE2-667FD5225889}"/>
          </ac:spMkLst>
        </pc:spChg>
      </pc:sldChg>
    </pc:docChg>
  </pc:docChgLst>
</pc:chgInfo>
</file>

<file path=ppt/charts/_rels/chartEx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Ex1.xml><?xml version="1.0" encoding="utf-8"?>
<cx:chartSpace xmlns:a="http://schemas.openxmlformats.org/drawingml/2006/main" xmlns:r="http://schemas.openxmlformats.org/officeDocument/2006/relationships" xmlns:cx="http://schemas.microsoft.com/office/drawing/2014/chartex">
  <cx:chart>
    <cx:plotArea>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25">
  <cs:axisTitle>
    <cs:lnRef idx="0"/>
    <cs:fillRef idx="0"/>
    <cs:effectRef idx="0"/>
    <cs:fontRef idx="minor">
      <a:schemeClr val="tx1">
        <a:lumMod val="50000"/>
        <a:lumOff val="50000"/>
      </a:schemeClr>
    </cs:fontRef>
    <cs:defRPr sz="900"/>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cs:chartArea>
  <cs:dataLabel>
    <cs:lnRef idx="0"/>
    <cs:fillRef idx="0"/>
    <cs:effectRef idx="0"/>
    <cs:fontRef idx="minor">
      <a:schemeClr val="tx1">
        <a:lumMod val="50000"/>
        <a:lumOff val="50000"/>
      </a:schemeClr>
    </cs:fontRef>
    <cs:defRPr sz="900"/>
  </cs:dataLabel>
  <cs:dataLabelCallout>
    <cs:lnRef idx="0"/>
    <cs:fillRef idx="0"/>
    <cs:effectRef idx="0"/>
    <cs:fontRef idx="minor">
      <a:schemeClr val="dk1">
        <a:lumMod val="50000"/>
        <a:lumOff val="50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ln w="9525" cap="flat" cmpd="sng" algn="ctr">
        <a:solidFill>
          <a:schemeClr val="phClr">
            <a:alpha val="50000"/>
          </a:schemeClr>
        </a:solidFill>
        <a:round/>
      </a:ln>
    </cs:spPr>
  </cs:dataPoint>
  <cs:dataPoint3D>
    <cs:lnRef idx="0">
      <cs:styleClr val="auto"/>
    </cs:lnRef>
    <cs:fillRef idx="0">
      <cs:styleClr val="auto"/>
    </cs:fillRef>
    <cs:effectRef idx="0"/>
    <cs:fontRef idx="minor">
      <a:schemeClr val="dk1"/>
    </cs:fontRef>
    <cs:spPr>
      <a:solidFill>
        <a:schemeClr val="phClr"/>
      </a:solidFill>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4"/>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9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dk1"/>
    </cs:fontRef>
    <cs:spPr>
      <a:ln w="9525" cap="flat">
        <a:solidFill>
          <a:srgbClr val="D9D9D9"/>
        </a:solidFill>
        <a:round/>
      </a:ln>
    </cs:spPr>
  </cs:seriesLine>
  <cs:title>
    <cs:lnRef idx="0"/>
    <cs:fillRef idx="0"/>
    <cs:effectRef idx="0"/>
    <cs:fontRef idx="minor">
      <a:schemeClr val="tx1">
        <a:lumMod val="50000"/>
        <a:lumOff val="50000"/>
      </a:schemeClr>
    </cs:fontRef>
    <cs:defRPr sz="1400" cap="none" spc="2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50000"/>
        <a:lumOff val="50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50000"/>
        <a:lumOff val="50000"/>
      </a:schemeClr>
    </cs:fontRef>
    <cs:defRPr sz="9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56B9A7-B4C3-D29E-1518-EFAD673098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97163C1-F8A3-466C-2D7F-3888D95EFD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479F9F-CEA4-F248-828D-1D6D088F613A}" type="datetimeFigureOut">
              <a:rPr lang="en-US" smtClean="0"/>
              <a:t>11/14/25</a:t>
            </a:fld>
            <a:endParaRPr lang="en-US"/>
          </a:p>
        </p:txBody>
      </p:sp>
      <p:sp>
        <p:nvSpPr>
          <p:cNvPr id="4" name="Footer Placeholder 3">
            <a:extLst>
              <a:ext uri="{FF2B5EF4-FFF2-40B4-BE49-F238E27FC236}">
                <a16:creationId xmlns:a16="http://schemas.microsoft.com/office/drawing/2014/main" id="{50523196-EA95-7DF2-8CE9-0104FA62E1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A08087-3C1D-AB21-CBF9-1028606104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201D86-CE1F-114E-9DAA-F04BAB5EFF09}" type="slidenum">
              <a:rPr lang="en-US" smtClean="0"/>
              <a:t>‹#›</a:t>
            </a:fld>
            <a:endParaRPr lang="en-US"/>
          </a:p>
        </p:txBody>
      </p:sp>
    </p:spTree>
    <p:extLst>
      <p:ext uri="{BB962C8B-B14F-4D97-AF65-F5344CB8AC3E}">
        <p14:creationId xmlns:p14="http://schemas.microsoft.com/office/powerpoint/2010/main" val="3938523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6A9B1-2161-FB46-B9E4-BBF859CCBE8B}" type="datetimeFigureOut">
              <a:rPr lang="en-US" smtClean="0"/>
              <a:t>11/14/25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C4CC28-8C24-E54A-A53E-B78539EC3C4E}" type="slidenum">
              <a:rPr lang="en-US" smtClean="0"/>
              <a:t>‹#›</a:t>
            </a:fld>
            <a:endParaRPr lang="en-US"/>
          </a:p>
        </p:txBody>
      </p:sp>
    </p:spTree>
    <p:extLst>
      <p:ext uri="{BB962C8B-B14F-4D97-AF65-F5344CB8AC3E}">
        <p14:creationId xmlns:p14="http://schemas.microsoft.com/office/powerpoint/2010/main" val="1461059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redirect?event=video_description&amp;redir_token=QUFFLUhqbG1uaDUtVWl3UG82ZEhQRjNTZlJlSGxPeW13Z3xBQ3Jtc0ttYmZlZDJna21XWUt2NTUzbkxvOHpfLXl3bjB5MjdORmQ1VUVRTE52NlBJdnBtOTI4UTZuWTQwbmxGM3lBMU9zUVcyRmRTZk1zYVRkZ1hwSF9oUVZNNEhIeEQ4NHJlZk5SX2x5eTd1Y0hXN0FodVFpYw&amp;q=http%3A%2F%2Fwww.abc.net.au%2Fnews%2F&amp;v=t1Uu-VTXfRE" TargetMode="External"/><Relationship Id="rId7" Type="http://schemas.openxmlformats.org/officeDocument/2006/relationships/hyperlink" Target="https://www.youtube.com/redirect?event=video_description&amp;redir_token=QUFFLUhqbGJvZENSd0tCaUtOaGE4WXZhcldncmVRQUpSQXxBQ3Jtc0tuNGdlekdnQU55SF90SFhmd191ZEJNVmJnV05JU0JYVXJ0TUhYbURyakNwY0xnZDBBOG9pWFVuSjcteUpGalFSOENwc013a1BHaC00b2xCOE50QjczZEtlRUJ5YS1sTXN1ZzNJSmVWVW0ycUd6b1RFbw&amp;q=http%3A%2F%2Ftwitter.com%2Fabcnews&amp;v=t1Uu-VTXf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youtube.com/redirect?event=video_description&amp;redir_token=QUFFLUhqbWJpQVcwYkVaSHYtU2h0aEU0eFFxOGhDR0hwd3xBQ3Jtc0traWhLekhWbDloVVFBWUNneWdTM1hyTGUydWl2UVlNR2Q4WWRxeHhwMVAzVTF4dFpteFlLc25HcXpWZVdkNTc0bm1BbHRxWkREZndwRS1TTWdCUElkdERla3VtaXJfSHM4RGVwRzVXVVF2S2daUWJMdw&amp;q=http%3A%2F%2Finstagram.com%2Fabcnews_au&amp;v=t1Uu-VTXfRE" TargetMode="External"/><Relationship Id="rId5" Type="http://schemas.openxmlformats.org/officeDocument/2006/relationships/hyperlink" Target="https://www.youtube.com/redirect?event=video_description&amp;redir_token=QUFFLUhqa2FhcVVpcUdMWjBuRTBpd01rNGttdC0wRHBrUXxBQ3Jtc0tsT2k2UkxtRFhFWHdHZlVuVFlqX056UlN6SHctOVlGTzRpSTFXUTYxVGlRWmZKalJDdm5SenRxZWV6NWRfYnFmcjRneWh0bUJaNnJjMy1faHZHOXRDTmYwUGxULXU2WlU5blYwYVRhTmRjRXUyc1FyQQ&amp;q=http%3A%2F%2Ffacebook.com%2Fabcnews.au&amp;v=t1Uu-VTXfRE" TargetMode="External"/><Relationship Id="rId4" Type="http://schemas.openxmlformats.org/officeDocument/2006/relationships/hyperlink" Target="https://www.youtube.com/redirect?event=video_description&amp;redir_token=QUFFLUhqbTQ5LW1uSDBIUW5oWXFPRmRyVWhrZmFabEFsZ3xBQ3Jtc0ttNXFDNUJXcEhiVjUxa3hqWG5EZ05nVnRCb185d2hGTmhkaW5VUnNSYUZzN0NZMXgwcl9qNjNwVHkwYkdMMGRsNlYtdkpNcHg1Z3ZFamZRR01MQzJQX2gwckk4TTV6ZWJjZzIwaXlEYzlWM21nWVVfOA&amp;q=http%3A%2F%2Fab.co%2F1svxLVE&amp;v=t1Uu-VTXfR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4CC28-8C24-E54A-A53E-B78539EC3C4E}" type="slidenum">
              <a:rPr lang="en-US" smtClean="0"/>
              <a:t>1</a:t>
            </a:fld>
            <a:endParaRPr lang="en-US"/>
          </a:p>
        </p:txBody>
      </p:sp>
    </p:spTree>
    <p:extLst>
      <p:ext uri="{BB962C8B-B14F-4D97-AF65-F5344CB8AC3E}">
        <p14:creationId xmlns:p14="http://schemas.microsoft.com/office/powerpoint/2010/main" val="1168574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C4CC28-8C24-E54A-A53E-B78539EC3C4E}" type="slidenum">
              <a:rPr lang="en-US" smtClean="0"/>
              <a:t>10</a:t>
            </a:fld>
            <a:endParaRPr lang="en-US"/>
          </a:p>
        </p:txBody>
      </p:sp>
    </p:spTree>
    <p:extLst>
      <p:ext uri="{BB962C8B-B14F-4D97-AF65-F5344CB8AC3E}">
        <p14:creationId xmlns:p14="http://schemas.microsoft.com/office/powerpoint/2010/main" val="782970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C4CC28-8C24-E54A-A53E-B78539EC3C4E}" type="slidenum">
              <a:rPr lang="en-US" smtClean="0"/>
              <a:t>11</a:t>
            </a:fld>
            <a:endParaRPr lang="en-US"/>
          </a:p>
        </p:txBody>
      </p:sp>
    </p:spTree>
    <p:extLst>
      <p:ext uri="{BB962C8B-B14F-4D97-AF65-F5344CB8AC3E}">
        <p14:creationId xmlns:p14="http://schemas.microsoft.com/office/powerpoint/2010/main" val="3821951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u="none" strike="noStrike" dirty="0">
                <a:solidFill>
                  <a:srgbClr val="7030A0"/>
                </a:solidFill>
                <a:effectLst/>
                <a:latin typeface="__Work_Sans_88a990"/>
              </a:rPr>
              <a:t>Emerging Voices, SYN Radio- based out of Melbourne. Freya shares Melbourne city vox pops about how people with disability are perceived. She uses this as a lead in to a first person radio essay.</a:t>
            </a:r>
            <a:endParaRPr lang="en-US" dirty="0">
              <a:solidFill>
                <a:srgbClr val="7030A0"/>
              </a:solidFill>
            </a:endParaRPr>
          </a:p>
          <a:p>
            <a:endParaRPr lang="en-US" dirty="0"/>
          </a:p>
        </p:txBody>
      </p:sp>
      <p:sp>
        <p:nvSpPr>
          <p:cNvPr id="4" name="Slide Number Placeholder 3"/>
          <p:cNvSpPr>
            <a:spLocks noGrp="1"/>
          </p:cNvSpPr>
          <p:nvPr>
            <p:ph type="sldNum" sz="quarter" idx="5"/>
          </p:nvPr>
        </p:nvSpPr>
        <p:spPr/>
        <p:txBody>
          <a:bodyPr/>
          <a:lstStyle/>
          <a:p>
            <a:fld id="{B6C4CC28-8C24-E54A-A53E-B78539EC3C4E}" type="slidenum">
              <a:rPr lang="en-US" smtClean="0"/>
              <a:t>12</a:t>
            </a:fld>
            <a:endParaRPr lang="en-US"/>
          </a:p>
        </p:txBody>
      </p:sp>
    </p:spTree>
    <p:extLst>
      <p:ext uri="{BB962C8B-B14F-4D97-AF65-F5344CB8AC3E}">
        <p14:creationId xmlns:p14="http://schemas.microsoft.com/office/powerpoint/2010/main" val="3161950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46A1C-4ED1-48C2-368B-ECA2D3183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259C71-9889-4C7A-85BE-34311FFEC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35041-38A0-2E31-F8FA-BC03A4E86FB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070C2D1-E248-D9D0-E913-CD4EDAFC7472}"/>
              </a:ext>
            </a:extLst>
          </p:cNvPr>
          <p:cNvSpPr>
            <a:spLocks noGrp="1"/>
          </p:cNvSpPr>
          <p:nvPr>
            <p:ph type="sldNum" sz="quarter" idx="5"/>
          </p:nvPr>
        </p:nvSpPr>
        <p:spPr/>
        <p:txBody>
          <a:bodyPr/>
          <a:lstStyle/>
          <a:p>
            <a:fld id="{B6C4CC28-8C24-E54A-A53E-B78539EC3C4E}" type="slidenum">
              <a:rPr lang="en-US" smtClean="0"/>
              <a:t>13</a:t>
            </a:fld>
            <a:endParaRPr lang="en-US"/>
          </a:p>
        </p:txBody>
      </p:sp>
    </p:spTree>
    <p:extLst>
      <p:ext uri="{BB962C8B-B14F-4D97-AF65-F5344CB8AC3E}">
        <p14:creationId xmlns:p14="http://schemas.microsoft.com/office/powerpoint/2010/main" val="3250015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A732F-FBC1-69FA-6FE2-AF5D30AC0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D8949-29C2-ACFA-14BC-5AA4829DBC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877434-5BD2-9870-FE9A-4A6E3B966EF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729BF34-35BF-44E5-888F-FAA5ADA7BFC3}"/>
              </a:ext>
            </a:extLst>
          </p:cNvPr>
          <p:cNvSpPr>
            <a:spLocks noGrp="1"/>
          </p:cNvSpPr>
          <p:nvPr>
            <p:ph type="sldNum" sz="quarter" idx="5"/>
          </p:nvPr>
        </p:nvSpPr>
        <p:spPr/>
        <p:txBody>
          <a:bodyPr/>
          <a:lstStyle/>
          <a:p>
            <a:fld id="{B6C4CC28-8C24-E54A-A53E-B78539EC3C4E}" type="slidenum">
              <a:rPr lang="en-US" smtClean="0"/>
              <a:t>14</a:t>
            </a:fld>
            <a:endParaRPr lang="en-US"/>
          </a:p>
        </p:txBody>
      </p:sp>
    </p:spTree>
    <p:extLst>
      <p:ext uri="{BB962C8B-B14F-4D97-AF65-F5344CB8AC3E}">
        <p14:creationId xmlns:p14="http://schemas.microsoft.com/office/powerpoint/2010/main" val="922733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D857D-6738-54A8-64ED-CE3AA57BB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812C5-963F-1E97-1331-46D246F53F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62A0F-2ACA-42A6-952B-ECC867C7310E}"/>
              </a:ext>
            </a:extLst>
          </p:cNvPr>
          <p:cNvSpPr>
            <a:spLocks noGrp="1"/>
          </p:cNvSpPr>
          <p:nvPr>
            <p:ph type="body" idx="1"/>
          </p:nvPr>
        </p:nvSpPr>
        <p:spPr/>
        <p:txBody>
          <a:bodyPr/>
          <a:lstStyle/>
          <a:p>
            <a:pPr marL="342900" lvl="0" indent="-342900">
              <a:lnSpc>
                <a:spcPct val="115000"/>
              </a:lnSpc>
              <a:buFont typeface="Symbol" pitchFamily="2" charset="2"/>
              <a:buChar char=""/>
            </a:pPr>
            <a:r>
              <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Break out into small rooms</a:t>
            </a:r>
            <a:endParaRPr lang="en-AU"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o"/>
            </a:pPr>
            <a:r>
              <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Each person take turns:</a:t>
            </a:r>
            <a:endParaRPr lang="en-AU"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o"/>
            </a:pPr>
            <a:r>
              <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Asking a vox pop question to each other online</a:t>
            </a:r>
            <a:endParaRPr lang="en-AU"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itchFamily="2" charset="2"/>
              <a:buChar char=""/>
            </a:pPr>
            <a:r>
              <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Regroup</a:t>
            </a:r>
            <a:endParaRPr lang="en-AU"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itchFamily="2" charset="2"/>
              <a:buChar char=""/>
            </a:pPr>
            <a:r>
              <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How did it go? What felt easy? What was tricky?</a:t>
            </a:r>
            <a:endParaRPr lang="en-AU"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600"/>
              </a:spcAft>
              <a:buFont typeface="Symbol" pitchFamily="2" charset="2"/>
              <a:buChar char=""/>
            </a:pPr>
            <a:r>
              <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Did you learn something about the way you ask questions?</a:t>
            </a:r>
          </a:p>
          <a:p>
            <a:pPr marL="342900" lvl="0" indent="-342900">
              <a:lnSpc>
                <a:spcPct val="115000"/>
              </a:lnSpc>
              <a:spcAft>
                <a:spcPts val="600"/>
              </a:spcAft>
              <a:buFont typeface="Symbol" pitchFamily="2" charset="2"/>
              <a:buChar char=""/>
            </a:pPr>
            <a:endPar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600"/>
              </a:spcAft>
              <a:buFont typeface="Symbol" pitchFamily="2" charset="2"/>
              <a:buChar char=""/>
            </a:pPr>
            <a:endPar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600"/>
              </a:spcAft>
              <a:buFont typeface="Symbol" pitchFamily="2" charset="2"/>
              <a:buChar char=""/>
            </a:pPr>
            <a:r>
              <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What’s the weirdest thing you’ve seen on public transport</a:t>
            </a:r>
          </a:p>
          <a:p>
            <a:pPr marL="342900" lvl="0" indent="-342900">
              <a:lnSpc>
                <a:spcPct val="115000"/>
              </a:lnSpc>
              <a:spcAft>
                <a:spcPts val="600"/>
              </a:spcAft>
              <a:buFont typeface="Symbol" pitchFamily="2" charset="2"/>
              <a:buChar char=""/>
            </a:pPr>
            <a:r>
              <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How has social media changed the way you see yourself?</a:t>
            </a:r>
          </a:p>
          <a:p>
            <a:pPr marL="342900" lvl="0" indent="-342900">
              <a:lnSpc>
                <a:spcPct val="115000"/>
              </a:lnSpc>
              <a:spcAft>
                <a:spcPts val="600"/>
              </a:spcAft>
              <a:buFont typeface="Symbol" pitchFamily="2" charset="2"/>
              <a:buChar char=""/>
            </a:pPr>
            <a:r>
              <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Is AI helping or harming creativity</a:t>
            </a:r>
          </a:p>
          <a:p>
            <a:pPr marL="342900" lvl="0" indent="-342900">
              <a:lnSpc>
                <a:spcPct val="115000"/>
              </a:lnSpc>
              <a:spcAft>
                <a:spcPts val="600"/>
              </a:spcAft>
              <a:buFont typeface="Symbol" pitchFamily="2" charset="2"/>
              <a:buChar char=""/>
            </a:pPr>
            <a:r>
              <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Should we have a 4 day work week?</a:t>
            </a:r>
          </a:p>
          <a:p>
            <a:pPr marL="342900" lvl="0" indent="-342900">
              <a:lnSpc>
                <a:spcPct val="115000"/>
              </a:lnSpc>
              <a:spcAft>
                <a:spcPts val="600"/>
              </a:spcAft>
              <a:buFont typeface="Symbol" pitchFamily="2" charset="2"/>
              <a:buChar char=""/>
            </a:pPr>
            <a:r>
              <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How do you define success today?</a:t>
            </a:r>
          </a:p>
          <a:p>
            <a:pPr marL="342900" lvl="0" indent="-342900">
              <a:lnSpc>
                <a:spcPct val="115000"/>
              </a:lnSpc>
              <a:spcAft>
                <a:spcPts val="600"/>
              </a:spcAft>
              <a:buFont typeface="Symbol" pitchFamily="2" charset="2"/>
              <a:buChar char=""/>
            </a:pPr>
            <a:r>
              <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Do you feel optimistic about the future?</a:t>
            </a:r>
          </a:p>
          <a:p>
            <a:pPr marL="342900" lvl="0" indent="-342900">
              <a:lnSpc>
                <a:spcPct val="115000"/>
              </a:lnSpc>
              <a:spcAft>
                <a:spcPts val="600"/>
              </a:spcAft>
              <a:buFont typeface="Symbol" pitchFamily="2" charset="2"/>
              <a:buChar char=""/>
            </a:pPr>
            <a:r>
              <a:rPr lang="en-US" sz="12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Whats</a:t>
            </a:r>
            <a:r>
              <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something you wish your younger self knew</a:t>
            </a:r>
          </a:p>
          <a:p>
            <a:pPr marL="342900" lvl="0" indent="-342900">
              <a:lnSpc>
                <a:spcPct val="115000"/>
              </a:lnSpc>
              <a:spcAft>
                <a:spcPts val="600"/>
              </a:spcAft>
              <a:buFont typeface="Symbol" pitchFamily="2" charset="2"/>
              <a:buChar char=""/>
            </a:pPr>
            <a:r>
              <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When do you feel most seen or understood?</a:t>
            </a:r>
          </a:p>
          <a:p>
            <a:pPr marL="342900" lvl="0" indent="-342900">
              <a:lnSpc>
                <a:spcPct val="115000"/>
              </a:lnSpc>
              <a:spcAft>
                <a:spcPts val="600"/>
              </a:spcAft>
              <a:buFont typeface="Symbol" pitchFamily="2" charset="2"/>
              <a:buChar char=""/>
            </a:pPr>
            <a:r>
              <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In what way are you different that you were 10 years ago?</a:t>
            </a:r>
          </a:p>
          <a:p>
            <a:pPr marL="342900" lvl="0" indent="-342900">
              <a:lnSpc>
                <a:spcPct val="115000"/>
              </a:lnSpc>
              <a:spcAft>
                <a:spcPts val="600"/>
              </a:spcAft>
              <a:buFont typeface="Symbol" pitchFamily="2" charset="2"/>
              <a:buChar char=""/>
            </a:pPr>
            <a:endParaRPr lang="en-US"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600"/>
              </a:spcAft>
              <a:buFont typeface="Symbol" pitchFamily="2" charset="2"/>
              <a:buChar char=""/>
            </a:pPr>
            <a:endParaRPr lang="en-AU" sz="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AU" i="1" dirty="0"/>
          </a:p>
        </p:txBody>
      </p:sp>
      <p:sp>
        <p:nvSpPr>
          <p:cNvPr id="4" name="Slide Number Placeholder 3">
            <a:extLst>
              <a:ext uri="{FF2B5EF4-FFF2-40B4-BE49-F238E27FC236}">
                <a16:creationId xmlns:a16="http://schemas.microsoft.com/office/drawing/2014/main" id="{5F05E49E-D7B5-6664-7542-188A5E394EE3}"/>
              </a:ext>
            </a:extLst>
          </p:cNvPr>
          <p:cNvSpPr>
            <a:spLocks noGrp="1"/>
          </p:cNvSpPr>
          <p:nvPr>
            <p:ph type="sldNum" sz="quarter" idx="5"/>
          </p:nvPr>
        </p:nvSpPr>
        <p:spPr/>
        <p:txBody>
          <a:bodyPr/>
          <a:lstStyle/>
          <a:p>
            <a:fld id="{B6C4CC28-8C24-E54A-A53E-B78539EC3C4E}" type="slidenum">
              <a:rPr lang="en-US" smtClean="0"/>
              <a:t>15</a:t>
            </a:fld>
            <a:endParaRPr lang="en-US"/>
          </a:p>
        </p:txBody>
      </p:sp>
    </p:spTree>
    <p:extLst>
      <p:ext uri="{BB962C8B-B14F-4D97-AF65-F5344CB8AC3E}">
        <p14:creationId xmlns:p14="http://schemas.microsoft.com/office/powerpoint/2010/main" val="2544019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A732F-FBC1-69FA-6FE2-AF5D30AC0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D8949-29C2-ACFA-14BC-5AA4829DBC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877434-5BD2-9870-FE9A-4A6E3B966EF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729BF34-35BF-44E5-888F-FAA5ADA7BFC3}"/>
              </a:ext>
            </a:extLst>
          </p:cNvPr>
          <p:cNvSpPr>
            <a:spLocks noGrp="1"/>
          </p:cNvSpPr>
          <p:nvPr>
            <p:ph type="sldNum" sz="quarter" idx="5"/>
          </p:nvPr>
        </p:nvSpPr>
        <p:spPr/>
        <p:txBody>
          <a:bodyPr/>
          <a:lstStyle/>
          <a:p>
            <a:fld id="{B6C4CC28-8C24-E54A-A53E-B78539EC3C4E}" type="slidenum">
              <a:rPr lang="en-US" smtClean="0"/>
              <a:t>16</a:t>
            </a:fld>
            <a:endParaRPr lang="en-US"/>
          </a:p>
        </p:txBody>
      </p:sp>
    </p:spTree>
    <p:extLst>
      <p:ext uri="{BB962C8B-B14F-4D97-AF65-F5344CB8AC3E}">
        <p14:creationId xmlns:p14="http://schemas.microsoft.com/office/powerpoint/2010/main" val="2721571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Without an intro the listener doesn’t know what’s happening, </a:t>
            </a:r>
          </a:p>
          <a:p>
            <a:r>
              <a:rPr lang="en-US"/>
              <a:t>Even a one-line setup adds clarity and professionalism,</a:t>
            </a:r>
          </a:p>
          <a:p>
            <a:endParaRPr lang="en-US"/>
          </a:p>
          <a:p>
            <a:br>
              <a:rPr lang="en-US"/>
            </a:br>
            <a:r>
              <a:rPr lang="en-US"/>
              <a:t>**** Think of audience, what does someone need to know in 10 seconds to feel oriented. </a:t>
            </a:r>
          </a:p>
        </p:txBody>
      </p:sp>
      <p:sp>
        <p:nvSpPr>
          <p:cNvPr id="4" name="Slide Number Placeholder 3"/>
          <p:cNvSpPr>
            <a:spLocks noGrp="1"/>
          </p:cNvSpPr>
          <p:nvPr>
            <p:ph type="sldNum" sz="quarter" idx="5"/>
          </p:nvPr>
        </p:nvSpPr>
        <p:spPr/>
        <p:txBody>
          <a:bodyPr/>
          <a:lstStyle/>
          <a:p>
            <a:fld id="{B6C4CC28-8C24-E54A-A53E-B78539EC3C4E}" type="slidenum">
              <a:rPr lang="en-US" smtClean="0"/>
              <a:t>17</a:t>
            </a:fld>
            <a:endParaRPr lang="en-US"/>
          </a:p>
        </p:txBody>
      </p:sp>
    </p:spTree>
    <p:extLst>
      <p:ext uri="{BB962C8B-B14F-4D97-AF65-F5344CB8AC3E}">
        <p14:creationId xmlns:p14="http://schemas.microsoft.com/office/powerpoint/2010/main" val="1932979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outro doesn’t need to be long – even one or two lines can turn a collection of clips into a finished piece</a:t>
            </a:r>
          </a:p>
        </p:txBody>
      </p:sp>
      <p:sp>
        <p:nvSpPr>
          <p:cNvPr id="4" name="Slide Number Placeholder 3"/>
          <p:cNvSpPr>
            <a:spLocks noGrp="1"/>
          </p:cNvSpPr>
          <p:nvPr>
            <p:ph type="sldNum" sz="quarter" idx="5"/>
          </p:nvPr>
        </p:nvSpPr>
        <p:spPr/>
        <p:txBody>
          <a:bodyPr/>
          <a:lstStyle/>
          <a:p>
            <a:fld id="{B6C4CC28-8C24-E54A-A53E-B78539EC3C4E}" type="slidenum">
              <a:rPr lang="en-US" smtClean="0"/>
              <a:t>18</a:t>
            </a:fld>
            <a:endParaRPr lang="en-US"/>
          </a:p>
        </p:txBody>
      </p:sp>
    </p:spTree>
    <p:extLst>
      <p:ext uri="{BB962C8B-B14F-4D97-AF65-F5344CB8AC3E}">
        <p14:creationId xmlns:p14="http://schemas.microsoft.com/office/powerpoint/2010/main" val="2583936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C8906-CFED-4AF4-6D60-327726DF39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F10BA-C260-525D-1671-556732864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83F31-0405-4C53-F2DC-CE904D6ACDA7}"/>
              </a:ext>
            </a:extLst>
          </p:cNvPr>
          <p:cNvSpPr>
            <a:spLocks noGrp="1"/>
          </p:cNvSpPr>
          <p:nvPr>
            <p:ph type="body" idx="1"/>
          </p:nvPr>
        </p:nvSpPr>
        <p:spPr/>
        <p:txBody>
          <a:bodyPr/>
          <a:lstStyle/>
          <a:p>
            <a:pPr marL="171450" indent="-171450">
              <a:buFont typeface="Arial" panose="020B0604020202020204" pitchFamily="34" charset="0"/>
              <a:buChar char="•"/>
            </a:pPr>
            <a:r>
              <a:rPr lang="en-AU" dirty="0"/>
              <a:t>This video has no intro or outro- it feels incomplete.</a:t>
            </a:r>
          </a:p>
        </p:txBody>
      </p:sp>
      <p:sp>
        <p:nvSpPr>
          <p:cNvPr id="4" name="Slide Number Placeholder 3">
            <a:extLst>
              <a:ext uri="{FF2B5EF4-FFF2-40B4-BE49-F238E27FC236}">
                <a16:creationId xmlns:a16="http://schemas.microsoft.com/office/drawing/2014/main" id="{B4AB00BF-6084-5F0E-B2F7-88E0B692216D}"/>
              </a:ext>
            </a:extLst>
          </p:cNvPr>
          <p:cNvSpPr>
            <a:spLocks noGrp="1"/>
          </p:cNvSpPr>
          <p:nvPr>
            <p:ph type="sldNum" sz="quarter" idx="5"/>
          </p:nvPr>
        </p:nvSpPr>
        <p:spPr/>
        <p:txBody>
          <a:bodyPr/>
          <a:lstStyle/>
          <a:p>
            <a:fld id="{B6C4CC28-8C24-E54A-A53E-B78539EC3C4E}" type="slidenum">
              <a:rPr lang="en-US" smtClean="0"/>
              <a:t>19</a:t>
            </a:fld>
            <a:endParaRPr lang="en-US"/>
          </a:p>
        </p:txBody>
      </p:sp>
    </p:spTree>
    <p:extLst>
      <p:ext uri="{BB962C8B-B14F-4D97-AF65-F5344CB8AC3E}">
        <p14:creationId xmlns:p14="http://schemas.microsoft.com/office/powerpoint/2010/main" val="1752947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Acknowledgement of Country</a:t>
            </a:r>
          </a:p>
          <a:p>
            <a:pPr marL="628650" lvl="1" indent="-171450">
              <a:buFont typeface="Arial" panose="020B0604020202020204" pitchFamily="34" charset="0"/>
              <a:buChar char="•"/>
            </a:pPr>
            <a:r>
              <a:rPr lang="en-AU" dirty="0"/>
              <a:t>JFA Purple Orange acknowledges the Traditional Owners of Country throughout Australia. We work on many Aboriginal lands, including Kaurna Country, where our head office is located. We extend our respect to all Aboriginal peoples on the lands where we work, live, and learn. We are committed to walking together and building relationships grounded in the self-determination of First Nations peoples.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Recognition of the disability community</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We recognise that JFA Purple Orange exists to advance the rights of people with disability.</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All our work aims to create a more inclusive world where people with disability have access to the same opportunities as everyone else</a:t>
            </a:r>
            <a:endParaRPr lang="en-AU" dirty="0"/>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An introduction to your presenter today – Carey Scheer</a:t>
            </a:r>
          </a:p>
          <a:p>
            <a:pPr marL="171450" indent="-171450">
              <a:buFont typeface="Arial" panose="020B0604020202020204" pitchFamily="34" charset="0"/>
              <a:buChar char="•"/>
            </a:pPr>
            <a:r>
              <a:rPr lang="en-AU" dirty="0"/>
              <a:t>We have a live captioner with us today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General information – cameras, muting/unmuting, raise hand to speak, use chat to ask questions, Zoom accessibility features</a:t>
            </a:r>
            <a:r>
              <a:rPr lang="en-AU" dirty="0">
                <a:effectLst/>
              </a:rPr>
              <a:t> </a:t>
            </a:r>
            <a:endParaRPr lang="en-AU" dirty="0"/>
          </a:p>
          <a:p>
            <a:pPr marL="171450" indent="-171450">
              <a:buFont typeface="Arial" panose="020B0604020202020204" pitchFamily="34" charset="0"/>
              <a:buChar char="•"/>
            </a:pPr>
            <a:r>
              <a:rPr lang="en-AU" dirty="0"/>
              <a:t>This session will be recorded to share with participants afterwards</a:t>
            </a:r>
          </a:p>
          <a:p>
            <a:pPr marL="171450" indent="-171450">
              <a:buFont typeface="Arial" panose="020B0604020202020204" pitchFamily="34" charset="0"/>
              <a:buChar char="•"/>
            </a:pPr>
            <a:r>
              <a:rPr lang="en-AU" dirty="0"/>
              <a:t>Links to resources will be shared after the session.</a:t>
            </a:r>
          </a:p>
        </p:txBody>
      </p:sp>
      <p:sp>
        <p:nvSpPr>
          <p:cNvPr id="4" name="Slide Number Placeholder 3"/>
          <p:cNvSpPr>
            <a:spLocks noGrp="1"/>
          </p:cNvSpPr>
          <p:nvPr>
            <p:ph type="sldNum" sz="quarter" idx="5"/>
          </p:nvPr>
        </p:nvSpPr>
        <p:spPr/>
        <p:txBody>
          <a:bodyPr/>
          <a:lstStyle/>
          <a:p>
            <a:fld id="{B6C4CC28-8C24-E54A-A53E-B78539EC3C4E}" type="slidenum">
              <a:rPr lang="en-US" smtClean="0"/>
              <a:t>2</a:t>
            </a:fld>
            <a:endParaRPr lang="en-US"/>
          </a:p>
        </p:txBody>
      </p:sp>
    </p:spTree>
    <p:extLst>
      <p:ext uri="{BB962C8B-B14F-4D97-AF65-F5344CB8AC3E}">
        <p14:creationId xmlns:p14="http://schemas.microsoft.com/office/powerpoint/2010/main" val="2501540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A732F-FBC1-69FA-6FE2-AF5D30AC0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D8949-29C2-ACFA-14BC-5AA4829DBC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877434-5BD2-9870-FE9A-4A6E3B966EF4}"/>
              </a:ext>
            </a:extLst>
          </p:cNvPr>
          <p:cNvSpPr>
            <a:spLocks noGrp="1"/>
          </p:cNvSpPr>
          <p:nvPr>
            <p:ph type="body" idx="1"/>
          </p:nvPr>
        </p:nvSpPr>
        <p:spPr/>
        <p:txBody>
          <a:bodyPr/>
          <a:lstStyle/>
          <a:p>
            <a:r>
              <a:rPr lang="en-AU" dirty="0"/>
              <a:t>Discuss key elements of this- The intro, The outro, </a:t>
            </a:r>
          </a:p>
          <a:p>
            <a:r>
              <a:rPr lang="en-AU" dirty="0"/>
              <a:t>Discuss putting this together</a:t>
            </a:r>
          </a:p>
          <a:p>
            <a:r>
              <a:rPr lang="en-AU" dirty="0"/>
              <a:t>The person says the question back – that’s great, almost always want to make use of that in the middle somewhere. </a:t>
            </a:r>
          </a:p>
          <a:p>
            <a:endParaRPr lang="en-AU" dirty="0"/>
          </a:p>
        </p:txBody>
      </p:sp>
      <p:sp>
        <p:nvSpPr>
          <p:cNvPr id="4" name="Slide Number Placeholder 3">
            <a:extLst>
              <a:ext uri="{FF2B5EF4-FFF2-40B4-BE49-F238E27FC236}">
                <a16:creationId xmlns:a16="http://schemas.microsoft.com/office/drawing/2014/main" id="{B729BF34-35BF-44E5-888F-FAA5ADA7BFC3}"/>
              </a:ext>
            </a:extLst>
          </p:cNvPr>
          <p:cNvSpPr>
            <a:spLocks noGrp="1"/>
          </p:cNvSpPr>
          <p:nvPr>
            <p:ph type="sldNum" sz="quarter" idx="5"/>
          </p:nvPr>
        </p:nvSpPr>
        <p:spPr/>
        <p:txBody>
          <a:bodyPr/>
          <a:lstStyle/>
          <a:p>
            <a:fld id="{B6C4CC28-8C24-E54A-A53E-B78539EC3C4E}" type="slidenum">
              <a:rPr lang="en-US" smtClean="0"/>
              <a:t>20</a:t>
            </a:fld>
            <a:endParaRPr lang="en-US"/>
          </a:p>
        </p:txBody>
      </p:sp>
    </p:spTree>
    <p:extLst>
      <p:ext uri="{BB962C8B-B14F-4D97-AF65-F5344CB8AC3E}">
        <p14:creationId xmlns:p14="http://schemas.microsoft.com/office/powerpoint/2010/main" val="2346315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4CC28-8C24-E54A-A53E-B78539EC3C4E}" type="slidenum">
              <a:rPr lang="en-US" smtClean="0"/>
              <a:t>21</a:t>
            </a:fld>
            <a:endParaRPr lang="en-US"/>
          </a:p>
        </p:txBody>
      </p:sp>
    </p:spTree>
    <p:extLst>
      <p:ext uri="{BB962C8B-B14F-4D97-AF65-F5344CB8AC3E}">
        <p14:creationId xmlns:p14="http://schemas.microsoft.com/office/powerpoint/2010/main" val="862084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22884-8CD5-B7BD-712D-F6421CD55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B117FC-65E0-DD9F-E8E0-1DFA996D9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2B548E-801E-CD02-DFAE-6C82984DA8CD}"/>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Microphones, Gimbals, Tripods</a:t>
            </a:r>
          </a:p>
        </p:txBody>
      </p:sp>
      <p:sp>
        <p:nvSpPr>
          <p:cNvPr id="4" name="Slide Number Placeholder 3">
            <a:extLst>
              <a:ext uri="{FF2B5EF4-FFF2-40B4-BE49-F238E27FC236}">
                <a16:creationId xmlns:a16="http://schemas.microsoft.com/office/drawing/2014/main" id="{601DDE42-03C9-35CA-1EF3-F5C428A28B37}"/>
              </a:ext>
            </a:extLst>
          </p:cNvPr>
          <p:cNvSpPr>
            <a:spLocks noGrp="1"/>
          </p:cNvSpPr>
          <p:nvPr>
            <p:ph type="sldNum" sz="quarter" idx="5"/>
          </p:nvPr>
        </p:nvSpPr>
        <p:spPr/>
        <p:txBody>
          <a:bodyPr/>
          <a:lstStyle/>
          <a:p>
            <a:fld id="{B6C4CC28-8C24-E54A-A53E-B78539EC3C4E}" type="slidenum">
              <a:rPr lang="en-US" smtClean="0"/>
              <a:t>22</a:t>
            </a:fld>
            <a:endParaRPr lang="en-US"/>
          </a:p>
        </p:txBody>
      </p:sp>
    </p:spTree>
    <p:extLst>
      <p:ext uri="{BB962C8B-B14F-4D97-AF65-F5344CB8AC3E}">
        <p14:creationId xmlns:p14="http://schemas.microsoft.com/office/powerpoint/2010/main" val="4041211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If the audio is trash, the video is unusable.</a:t>
            </a:r>
          </a:p>
          <a:p>
            <a:r>
              <a:rPr lang="en-AU"/>
              <a:t>Ask people to project their voice.</a:t>
            </a:r>
          </a:p>
          <a:p>
            <a:r>
              <a:rPr lang="en-AU"/>
              <a:t>Lapel mics: Rode </a:t>
            </a:r>
            <a:r>
              <a:rPr lang="en-AU" err="1"/>
              <a:t>SmartLav</a:t>
            </a:r>
            <a:r>
              <a:rPr lang="en-AU"/>
              <a:t>+, Boya M1, Rode Wireless Go, etc.</a:t>
            </a:r>
          </a:p>
          <a:p>
            <a:endParaRPr lang="en-US"/>
          </a:p>
        </p:txBody>
      </p:sp>
      <p:sp>
        <p:nvSpPr>
          <p:cNvPr id="4" name="Slide Number Placeholder 3"/>
          <p:cNvSpPr>
            <a:spLocks noGrp="1"/>
          </p:cNvSpPr>
          <p:nvPr>
            <p:ph type="sldNum" sz="quarter" idx="5"/>
          </p:nvPr>
        </p:nvSpPr>
        <p:spPr/>
        <p:txBody>
          <a:bodyPr/>
          <a:lstStyle/>
          <a:p>
            <a:fld id="{B6C4CC28-8C24-E54A-A53E-B78539EC3C4E}" type="slidenum">
              <a:rPr lang="en-US" smtClean="0"/>
              <a:t>23</a:t>
            </a:fld>
            <a:endParaRPr lang="en-US"/>
          </a:p>
        </p:txBody>
      </p:sp>
    </p:spTree>
    <p:extLst>
      <p:ext uri="{BB962C8B-B14F-4D97-AF65-F5344CB8AC3E}">
        <p14:creationId xmlns:p14="http://schemas.microsoft.com/office/powerpoint/2010/main" val="4120960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4CC28-8C24-E54A-A53E-B78539EC3C4E}" type="slidenum">
              <a:rPr lang="en-US" smtClean="0"/>
              <a:t>24</a:t>
            </a:fld>
            <a:endParaRPr lang="en-US"/>
          </a:p>
        </p:txBody>
      </p:sp>
    </p:spTree>
    <p:extLst>
      <p:ext uri="{BB962C8B-B14F-4D97-AF65-F5344CB8AC3E}">
        <p14:creationId xmlns:p14="http://schemas.microsoft.com/office/powerpoint/2010/main" val="1036970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4CC28-8C24-E54A-A53E-B78539EC3C4E}" type="slidenum">
              <a:rPr lang="en-US" smtClean="0"/>
              <a:t>25</a:t>
            </a:fld>
            <a:endParaRPr lang="en-US"/>
          </a:p>
        </p:txBody>
      </p:sp>
    </p:spTree>
    <p:extLst>
      <p:ext uri="{BB962C8B-B14F-4D97-AF65-F5344CB8AC3E}">
        <p14:creationId xmlns:p14="http://schemas.microsoft.com/office/powerpoint/2010/main" val="2262172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6009A-9967-7C0A-88A4-EDADF5207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E3A53-0404-3A89-2E41-8BD45D612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BBD09D-2322-E418-1C6D-910264066517}"/>
              </a:ext>
            </a:extLst>
          </p:cNvPr>
          <p:cNvSpPr>
            <a:spLocks noGrp="1"/>
          </p:cNvSpPr>
          <p:nvPr>
            <p:ph type="body" idx="1"/>
          </p:nvPr>
        </p:nvSpPr>
        <p:spPr/>
        <p:txBody>
          <a:bodyPr/>
          <a:lstStyle/>
          <a:p>
            <a:pPr marL="171450" indent="-171450">
              <a:buFont typeface="Arial" panose="020B0604020202020204" pitchFamily="34" charset="0"/>
              <a:buChar char="•"/>
            </a:pPr>
            <a:endParaRPr lang="en-AU" i="1" dirty="0"/>
          </a:p>
        </p:txBody>
      </p:sp>
      <p:sp>
        <p:nvSpPr>
          <p:cNvPr id="4" name="Slide Number Placeholder 3">
            <a:extLst>
              <a:ext uri="{FF2B5EF4-FFF2-40B4-BE49-F238E27FC236}">
                <a16:creationId xmlns:a16="http://schemas.microsoft.com/office/drawing/2014/main" id="{1F410F1C-F0C6-A0D4-D232-BA096FF41128}"/>
              </a:ext>
            </a:extLst>
          </p:cNvPr>
          <p:cNvSpPr>
            <a:spLocks noGrp="1"/>
          </p:cNvSpPr>
          <p:nvPr>
            <p:ph type="sldNum" sz="quarter" idx="5"/>
          </p:nvPr>
        </p:nvSpPr>
        <p:spPr/>
        <p:txBody>
          <a:bodyPr/>
          <a:lstStyle/>
          <a:p>
            <a:fld id="{B6C4CC28-8C24-E54A-A53E-B78539EC3C4E}" type="slidenum">
              <a:rPr lang="en-US" smtClean="0"/>
              <a:t>26</a:t>
            </a:fld>
            <a:endParaRPr lang="en-US"/>
          </a:p>
        </p:txBody>
      </p:sp>
    </p:spTree>
    <p:extLst>
      <p:ext uri="{BB962C8B-B14F-4D97-AF65-F5344CB8AC3E}">
        <p14:creationId xmlns:p14="http://schemas.microsoft.com/office/powerpoint/2010/main" val="2732393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6009A-9967-7C0A-88A4-EDADF5207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E3A53-0404-3A89-2E41-8BD45D612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BBD09D-2322-E418-1C6D-910264066517}"/>
              </a:ext>
            </a:extLst>
          </p:cNvPr>
          <p:cNvSpPr>
            <a:spLocks noGrp="1"/>
          </p:cNvSpPr>
          <p:nvPr>
            <p:ph type="body" idx="1"/>
          </p:nvPr>
        </p:nvSpPr>
        <p:spPr/>
        <p:txBody>
          <a:bodyPr/>
          <a:lstStyle/>
          <a:p>
            <a:pPr marL="171450" indent="-171450">
              <a:buFont typeface="Arial" panose="020B0604020202020204" pitchFamily="34" charset="0"/>
              <a:buChar char="•"/>
            </a:pPr>
            <a:endParaRPr lang="en-AU" i="1"/>
          </a:p>
        </p:txBody>
      </p:sp>
      <p:sp>
        <p:nvSpPr>
          <p:cNvPr id="4" name="Slide Number Placeholder 3">
            <a:extLst>
              <a:ext uri="{FF2B5EF4-FFF2-40B4-BE49-F238E27FC236}">
                <a16:creationId xmlns:a16="http://schemas.microsoft.com/office/drawing/2014/main" id="{1F410F1C-F0C6-A0D4-D232-BA096FF41128}"/>
              </a:ext>
            </a:extLst>
          </p:cNvPr>
          <p:cNvSpPr>
            <a:spLocks noGrp="1"/>
          </p:cNvSpPr>
          <p:nvPr>
            <p:ph type="sldNum" sz="quarter" idx="5"/>
          </p:nvPr>
        </p:nvSpPr>
        <p:spPr/>
        <p:txBody>
          <a:bodyPr/>
          <a:lstStyle/>
          <a:p>
            <a:fld id="{B6C4CC28-8C24-E54A-A53E-B78539EC3C4E}" type="slidenum">
              <a:rPr lang="en-US" smtClean="0"/>
              <a:t>27</a:t>
            </a:fld>
            <a:endParaRPr lang="en-US"/>
          </a:p>
        </p:txBody>
      </p:sp>
    </p:spTree>
    <p:extLst>
      <p:ext uri="{BB962C8B-B14F-4D97-AF65-F5344CB8AC3E}">
        <p14:creationId xmlns:p14="http://schemas.microsoft.com/office/powerpoint/2010/main" val="2613757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6009A-9967-7C0A-88A4-EDADF5207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E3A53-0404-3A89-2E41-8BD45D612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BBD09D-2322-E418-1C6D-910264066517}"/>
              </a:ext>
            </a:extLst>
          </p:cNvPr>
          <p:cNvSpPr>
            <a:spLocks noGrp="1"/>
          </p:cNvSpPr>
          <p:nvPr>
            <p:ph type="body" idx="1"/>
          </p:nvPr>
        </p:nvSpPr>
        <p:spPr/>
        <p:txBody>
          <a:bodyPr/>
          <a:lstStyle/>
          <a:p>
            <a:pPr marL="171450" indent="-171450">
              <a:buFont typeface="Arial" panose="020B0604020202020204" pitchFamily="34" charset="0"/>
              <a:buChar char="•"/>
            </a:pPr>
            <a:endParaRPr lang="en-AU" i="1" dirty="0"/>
          </a:p>
        </p:txBody>
      </p:sp>
      <p:sp>
        <p:nvSpPr>
          <p:cNvPr id="4" name="Slide Number Placeholder 3">
            <a:extLst>
              <a:ext uri="{FF2B5EF4-FFF2-40B4-BE49-F238E27FC236}">
                <a16:creationId xmlns:a16="http://schemas.microsoft.com/office/drawing/2014/main" id="{1F410F1C-F0C6-A0D4-D232-BA096FF41128}"/>
              </a:ext>
            </a:extLst>
          </p:cNvPr>
          <p:cNvSpPr>
            <a:spLocks noGrp="1"/>
          </p:cNvSpPr>
          <p:nvPr>
            <p:ph type="sldNum" sz="quarter" idx="5"/>
          </p:nvPr>
        </p:nvSpPr>
        <p:spPr/>
        <p:txBody>
          <a:bodyPr/>
          <a:lstStyle/>
          <a:p>
            <a:fld id="{B6C4CC28-8C24-E54A-A53E-B78539EC3C4E}" type="slidenum">
              <a:rPr lang="en-US" smtClean="0"/>
              <a:t>28</a:t>
            </a:fld>
            <a:endParaRPr lang="en-US"/>
          </a:p>
        </p:txBody>
      </p:sp>
    </p:spTree>
    <p:extLst>
      <p:ext uri="{BB962C8B-B14F-4D97-AF65-F5344CB8AC3E}">
        <p14:creationId xmlns:p14="http://schemas.microsoft.com/office/powerpoint/2010/main" val="883140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6009A-9967-7C0A-88A4-EDADF5207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E3A53-0404-3A89-2E41-8BD45D612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BBD09D-2322-E418-1C6D-910264066517}"/>
              </a:ext>
            </a:extLst>
          </p:cNvPr>
          <p:cNvSpPr>
            <a:spLocks noGrp="1"/>
          </p:cNvSpPr>
          <p:nvPr>
            <p:ph type="body" idx="1"/>
          </p:nvPr>
        </p:nvSpPr>
        <p:spPr/>
        <p:txBody>
          <a:bodyPr/>
          <a:lstStyle/>
          <a:p>
            <a:pPr algn="l">
              <a:buFont typeface="Arial" panose="020B0604020202020204" pitchFamily="34" charset="0"/>
              <a:buChar char="•"/>
            </a:pPr>
            <a:r>
              <a:rPr lang="en-AU" b="0" i="0" u="none" strike="noStrike" dirty="0">
                <a:solidFill>
                  <a:srgbClr val="000000"/>
                </a:solidFill>
                <a:effectLst/>
              </a:rPr>
              <a:t>We do vox pops to share real voices, not actors reading scripts.</a:t>
            </a:r>
          </a:p>
          <a:p>
            <a:pPr algn="l">
              <a:buFont typeface="Arial" panose="020B0604020202020204" pitchFamily="34" charset="0"/>
              <a:buChar char="•"/>
            </a:pPr>
            <a:r>
              <a:rPr lang="en-AU" b="0" i="0" u="none" strike="noStrike" dirty="0">
                <a:solidFill>
                  <a:srgbClr val="000000"/>
                </a:solidFill>
                <a:effectLst/>
              </a:rPr>
              <a:t>But the moment we hit record, we’re collecting someone’s face, voice, story and putting it on the internet forever.</a:t>
            </a:r>
          </a:p>
          <a:p>
            <a:pPr algn="l">
              <a:buFont typeface="Arial" panose="020B0604020202020204" pitchFamily="34" charset="0"/>
              <a:buChar char="•"/>
            </a:pPr>
            <a:r>
              <a:rPr lang="en-AU" b="0" i="0" u="none" strike="noStrike" dirty="0">
                <a:solidFill>
                  <a:srgbClr val="000000"/>
                </a:solidFill>
                <a:effectLst/>
              </a:rPr>
              <a:t>So we have to get two things right:</a:t>
            </a:r>
          </a:p>
          <a:p>
            <a:pPr marL="742950" lvl="1" indent="-285750" algn="l">
              <a:buFont typeface="Arial" panose="020B0604020202020204" pitchFamily="34" charset="0"/>
              <a:buChar char="•"/>
            </a:pPr>
            <a:r>
              <a:rPr lang="en-AU" b="0" i="0" u="none" strike="noStrike" dirty="0">
                <a:solidFill>
                  <a:srgbClr val="000000"/>
                </a:solidFill>
                <a:effectLst/>
              </a:rPr>
              <a:t>Is it legal?</a:t>
            </a:r>
          </a:p>
          <a:p>
            <a:pPr marL="742950" lvl="1" indent="-285750" algn="l">
              <a:buFont typeface="Arial" panose="020B0604020202020204" pitchFamily="34" charset="0"/>
              <a:buChar char="•"/>
            </a:pPr>
            <a:r>
              <a:rPr lang="en-AU" b="0" i="0" u="none" strike="noStrike" dirty="0">
                <a:solidFill>
                  <a:srgbClr val="000000"/>
                </a:solidFill>
                <a:effectLst/>
              </a:rPr>
              <a:t>Is it ethical?</a:t>
            </a:r>
          </a:p>
          <a:p>
            <a:pPr algn="l"/>
            <a:endParaRPr lang="en-AU" b="0" i="0" u="none" strike="noStrike" dirty="0">
              <a:solidFill>
                <a:srgbClr val="000000"/>
              </a:solidFill>
              <a:effectLst/>
            </a:endParaRPr>
          </a:p>
          <a:p>
            <a:pPr algn="l"/>
            <a:endParaRPr lang="en-AU" b="0" i="0" u="none" strike="noStrike" dirty="0">
              <a:solidFill>
                <a:srgbClr val="000000"/>
              </a:solidFill>
              <a:effectLst/>
            </a:endParaRPr>
          </a:p>
          <a:p>
            <a:pPr algn="l"/>
            <a:r>
              <a:rPr lang="en-AU" b="0" i="0" u="none" strike="noStrike" dirty="0">
                <a:solidFill>
                  <a:srgbClr val="000000"/>
                </a:solidFill>
                <a:effectLst/>
              </a:rPr>
              <a:t>"Just because you can film doesn’t always mean you should."</a:t>
            </a:r>
          </a:p>
          <a:p>
            <a:pPr marL="171450" indent="-171450">
              <a:buFont typeface="Arial" panose="020B0604020202020204" pitchFamily="34" charset="0"/>
              <a:buChar char="•"/>
            </a:pPr>
            <a:endParaRPr lang="en-AU" i="1" dirty="0"/>
          </a:p>
        </p:txBody>
      </p:sp>
      <p:sp>
        <p:nvSpPr>
          <p:cNvPr id="4" name="Slide Number Placeholder 3">
            <a:extLst>
              <a:ext uri="{FF2B5EF4-FFF2-40B4-BE49-F238E27FC236}">
                <a16:creationId xmlns:a16="http://schemas.microsoft.com/office/drawing/2014/main" id="{1F410F1C-F0C6-A0D4-D232-BA096FF41128}"/>
              </a:ext>
            </a:extLst>
          </p:cNvPr>
          <p:cNvSpPr>
            <a:spLocks noGrp="1"/>
          </p:cNvSpPr>
          <p:nvPr>
            <p:ph type="sldNum" sz="quarter" idx="5"/>
          </p:nvPr>
        </p:nvSpPr>
        <p:spPr/>
        <p:txBody>
          <a:bodyPr/>
          <a:lstStyle/>
          <a:p>
            <a:fld id="{B6C4CC28-8C24-E54A-A53E-B78539EC3C4E}" type="slidenum">
              <a:rPr lang="en-US" smtClean="0"/>
              <a:t>29</a:t>
            </a:fld>
            <a:endParaRPr lang="en-US"/>
          </a:p>
        </p:txBody>
      </p:sp>
    </p:spTree>
    <p:extLst>
      <p:ext uri="{BB962C8B-B14F-4D97-AF65-F5344CB8AC3E}">
        <p14:creationId xmlns:p14="http://schemas.microsoft.com/office/powerpoint/2010/main" val="3631013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Vox Pop- Latin for Voice of the People </a:t>
            </a:r>
          </a:p>
          <a:p>
            <a:pPr marL="171450" indent="-171450">
              <a:buFont typeface="Arial" panose="020B0604020202020204" pitchFamily="34" charset="0"/>
              <a:buChar char="•"/>
            </a:pPr>
            <a:r>
              <a:rPr lang="en-AU" sz="1800" b="0" i="0" u="none" strike="noStrike" dirty="0">
                <a:solidFill>
                  <a:srgbClr val="000000"/>
                </a:solidFill>
                <a:effectLst/>
                <a:latin typeface="Arial" panose="020B0604020202020204" pitchFamily="34" charset="0"/>
              </a:rPr>
              <a:t>Short for </a:t>
            </a:r>
            <a:r>
              <a:rPr lang="en-AU" sz="1800" b="0" i="1" u="none" strike="noStrike" dirty="0">
                <a:solidFill>
                  <a:srgbClr val="000000"/>
                </a:solidFill>
                <a:effectLst/>
                <a:latin typeface="Arial" panose="020B0604020202020204" pitchFamily="34" charset="0"/>
              </a:rPr>
              <a:t>Vox Populi</a:t>
            </a:r>
            <a:r>
              <a:rPr lang="en-AU" sz="1800" b="0" i="0" u="none" strike="noStrike" dirty="0">
                <a:solidFill>
                  <a:srgbClr val="000000"/>
                </a:solidFill>
                <a:effectLst/>
                <a:latin typeface="Arial" panose="020B0604020202020204" pitchFamily="34" charset="0"/>
              </a:rPr>
              <a:t>– “Voice of the People” in Latin–a Vox Pop seeks to gauge public opinion around one central question.  The question you pick could be connected to something in the news, something fun and silly or something deep and reflective. Sometimes the answers will range across these categories. </a:t>
            </a:r>
            <a:endParaRPr lang="en-US" dirty="0"/>
          </a:p>
        </p:txBody>
      </p:sp>
      <p:sp>
        <p:nvSpPr>
          <p:cNvPr id="4" name="Slide Number Placeholder 3"/>
          <p:cNvSpPr>
            <a:spLocks noGrp="1"/>
          </p:cNvSpPr>
          <p:nvPr>
            <p:ph type="sldNum" sz="quarter" idx="5"/>
          </p:nvPr>
        </p:nvSpPr>
        <p:spPr/>
        <p:txBody>
          <a:bodyPr/>
          <a:lstStyle/>
          <a:p>
            <a:fld id="{B6C4CC28-8C24-E54A-A53E-B78539EC3C4E}" type="slidenum">
              <a:rPr lang="en-US" smtClean="0"/>
              <a:t>3</a:t>
            </a:fld>
            <a:endParaRPr lang="en-US"/>
          </a:p>
        </p:txBody>
      </p:sp>
    </p:spTree>
    <p:extLst>
      <p:ext uri="{BB962C8B-B14F-4D97-AF65-F5344CB8AC3E}">
        <p14:creationId xmlns:p14="http://schemas.microsoft.com/office/powerpoint/2010/main" val="3129247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6009A-9967-7C0A-88A4-EDADF5207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E3A53-0404-3A89-2E41-8BD45D612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BBD09D-2322-E418-1C6D-910264066517}"/>
              </a:ext>
            </a:extLst>
          </p:cNvPr>
          <p:cNvSpPr>
            <a:spLocks noGrp="1"/>
          </p:cNvSpPr>
          <p:nvPr>
            <p:ph type="body" idx="1"/>
          </p:nvPr>
        </p:nvSpPr>
        <p:spPr/>
        <p:txBody>
          <a:bodyPr/>
          <a:lstStyle/>
          <a:p>
            <a:pPr algn="l"/>
            <a:endParaRPr lang="en-AU" b="0" i="0" u="none" strike="noStrike" dirty="0">
              <a:solidFill>
                <a:srgbClr val="000000"/>
              </a:solidFill>
              <a:effectLst/>
            </a:endParaRPr>
          </a:p>
          <a:p>
            <a:pPr algn="l">
              <a:buFont typeface="Arial" panose="020B0604020202020204" pitchFamily="34" charset="0"/>
              <a:buChar char="•"/>
            </a:pPr>
            <a:r>
              <a:rPr lang="en-AU" b="0" i="0" u="none" strike="noStrike" dirty="0">
                <a:solidFill>
                  <a:srgbClr val="000000"/>
                </a:solidFill>
                <a:effectLst/>
              </a:rPr>
              <a:t>Public place" means streets, parks, footpaths, outside events. You can film there.</a:t>
            </a:r>
          </a:p>
          <a:p>
            <a:pPr algn="l">
              <a:buFont typeface="Arial" panose="020B0604020202020204" pitchFamily="34" charset="0"/>
              <a:buChar char="•"/>
            </a:pPr>
            <a:r>
              <a:rPr lang="en-AU" b="0" i="0" u="none" strike="noStrike" dirty="0">
                <a:solidFill>
                  <a:srgbClr val="000000"/>
                </a:solidFill>
                <a:effectLst/>
              </a:rPr>
              <a:t>If someone can see the camera and agrees to talk to you, that’s usually fine to record and post.</a:t>
            </a:r>
          </a:p>
          <a:p>
            <a:pPr algn="l">
              <a:buFont typeface="Arial" panose="020B0604020202020204" pitchFamily="34" charset="0"/>
              <a:buChar char="•"/>
            </a:pPr>
            <a:r>
              <a:rPr lang="en-AU" b="0" i="0" u="none" strike="noStrike" dirty="0">
                <a:solidFill>
                  <a:srgbClr val="000000"/>
                </a:solidFill>
                <a:effectLst/>
              </a:rPr>
              <a:t>You cannot film and publish around certain sensitive locations (for example outside abortion/health clinics) or anything that puts someone in legal danger.</a:t>
            </a:r>
          </a:p>
          <a:p>
            <a:pPr algn="l">
              <a:buFont typeface="Arial" panose="020B0604020202020204" pitchFamily="34" charset="0"/>
              <a:buChar char="•"/>
            </a:pPr>
            <a:r>
              <a:rPr lang="en-AU" b="0" i="0" u="none" strike="noStrike" dirty="0">
                <a:solidFill>
                  <a:srgbClr val="000000"/>
                </a:solidFill>
                <a:effectLst/>
              </a:rPr>
              <a:t>You also can’t twist their words or defame someone in the edit. If you make them look like they said something awful that they didn’t actually say, that’s on you, not them.</a:t>
            </a:r>
          </a:p>
          <a:p>
            <a:pPr algn="l"/>
            <a:r>
              <a:rPr lang="en-AU" b="0" i="0" u="none" strike="noStrike" dirty="0">
                <a:solidFill>
                  <a:srgbClr val="000000"/>
                </a:solidFill>
                <a:effectLst/>
              </a:rPr>
              <a:t>Important: keep this framed as "how not to get us dragged into complaints."</a:t>
            </a:r>
          </a:p>
          <a:p>
            <a:pPr algn="l"/>
            <a:endParaRPr lang="en-AU" b="0" i="0" u="none" strike="noStrike" dirty="0">
              <a:solidFill>
                <a:srgbClr val="000000"/>
              </a:solidFill>
              <a:effectLst/>
            </a:endParaRPr>
          </a:p>
          <a:p>
            <a:pPr marL="171450" indent="-171450">
              <a:buFont typeface="Arial" panose="020B0604020202020204" pitchFamily="34" charset="0"/>
              <a:buChar char="•"/>
            </a:pPr>
            <a:endParaRPr lang="en-AU" i="1" dirty="0"/>
          </a:p>
        </p:txBody>
      </p:sp>
      <p:sp>
        <p:nvSpPr>
          <p:cNvPr id="4" name="Slide Number Placeholder 3">
            <a:extLst>
              <a:ext uri="{FF2B5EF4-FFF2-40B4-BE49-F238E27FC236}">
                <a16:creationId xmlns:a16="http://schemas.microsoft.com/office/drawing/2014/main" id="{1F410F1C-F0C6-A0D4-D232-BA096FF41128}"/>
              </a:ext>
            </a:extLst>
          </p:cNvPr>
          <p:cNvSpPr>
            <a:spLocks noGrp="1"/>
          </p:cNvSpPr>
          <p:nvPr>
            <p:ph type="sldNum" sz="quarter" idx="5"/>
          </p:nvPr>
        </p:nvSpPr>
        <p:spPr/>
        <p:txBody>
          <a:bodyPr/>
          <a:lstStyle/>
          <a:p>
            <a:fld id="{B6C4CC28-8C24-E54A-A53E-B78539EC3C4E}" type="slidenum">
              <a:rPr lang="en-US" smtClean="0"/>
              <a:t>30</a:t>
            </a:fld>
            <a:endParaRPr lang="en-US"/>
          </a:p>
        </p:txBody>
      </p:sp>
    </p:spTree>
    <p:extLst>
      <p:ext uri="{BB962C8B-B14F-4D97-AF65-F5344CB8AC3E}">
        <p14:creationId xmlns:p14="http://schemas.microsoft.com/office/powerpoint/2010/main" val="1508173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6009A-9967-7C0A-88A4-EDADF5207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E3A53-0404-3A89-2E41-8BD45D612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BBD09D-2322-E418-1C6D-910264066517}"/>
              </a:ext>
            </a:extLst>
          </p:cNvPr>
          <p:cNvSpPr>
            <a:spLocks noGrp="1"/>
          </p:cNvSpPr>
          <p:nvPr>
            <p:ph type="body" idx="1"/>
          </p:nvPr>
        </p:nvSpPr>
        <p:spPr/>
        <p:txBody>
          <a:bodyPr/>
          <a:lstStyle/>
          <a:p>
            <a:pPr algn="l"/>
            <a:r>
              <a:rPr lang="en-AU" b="0" i="0" u="none" strike="noStrike" dirty="0">
                <a:solidFill>
                  <a:srgbClr val="000000"/>
                </a:solidFill>
                <a:effectLst/>
              </a:rPr>
              <a:t>They say:</a:t>
            </a:r>
            <a:br>
              <a:rPr lang="en-AU" b="0" i="0" u="none" strike="noStrike" dirty="0">
                <a:solidFill>
                  <a:srgbClr val="000000"/>
                </a:solidFill>
                <a:effectLst/>
              </a:rPr>
            </a:br>
            <a:r>
              <a:rPr lang="en-AU" b="0" i="0" u="none" strike="noStrike" dirty="0">
                <a:solidFill>
                  <a:srgbClr val="000000"/>
                </a:solidFill>
                <a:effectLst/>
              </a:rPr>
              <a:t>"My name’s Jordan and I’m happy for you to film me and post it."</a:t>
            </a:r>
          </a:p>
          <a:p>
            <a:pPr algn="l"/>
            <a:r>
              <a:rPr lang="en-AU" b="0" i="0" u="none" strike="noStrike" dirty="0">
                <a:solidFill>
                  <a:srgbClr val="000000"/>
                </a:solidFill>
                <a:effectLst/>
              </a:rPr>
              <a:t>Tell participants: "You can stop at any time."</a:t>
            </a:r>
          </a:p>
          <a:p>
            <a:pPr algn="l"/>
            <a:r>
              <a:rPr lang="en-AU" b="0" i="0" u="none" strike="noStrike" dirty="0">
                <a:solidFill>
                  <a:srgbClr val="000000"/>
                </a:solidFill>
                <a:effectLst/>
              </a:rPr>
              <a:t>Explain to the room:</a:t>
            </a:r>
            <a:br>
              <a:rPr lang="en-AU" b="0" i="0" u="none" strike="noStrike" dirty="0">
                <a:solidFill>
                  <a:srgbClr val="000000"/>
                </a:solidFill>
                <a:effectLst/>
              </a:rPr>
            </a:br>
            <a:r>
              <a:rPr lang="en-AU" b="0" i="0" u="none" strike="noStrike" dirty="0">
                <a:solidFill>
                  <a:srgbClr val="000000"/>
                </a:solidFill>
                <a:effectLst/>
              </a:rPr>
              <a:t>That clip is your safety net. It proves they knew what they were doing and said yes. If there’s ever a complaint later like ‘I didn’t say you could post that,’ you have proof.</a:t>
            </a:r>
          </a:p>
          <a:p>
            <a:pPr algn="l">
              <a:buFont typeface="Arial" panose="020B0604020202020204" pitchFamily="34" charset="0"/>
              <a:buChar char="•"/>
            </a:pPr>
            <a:endParaRPr lang="en-AU" b="0" i="0" u="none" strike="noStrike" dirty="0">
              <a:solidFill>
                <a:srgbClr val="000000"/>
              </a:solidFill>
              <a:effectLst/>
            </a:endParaRPr>
          </a:p>
          <a:p>
            <a:pPr algn="l">
              <a:buFont typeface="Arial" panose="020B0604020202020204" pitchFamily="34" charset="0"/>
              <a:buChar char="•"/>
            </a:pPr>
            <a:r>
              <a:rPr lang="en-AU" b="0" i="0" u="none" strike="noStrike" dirty="0">
                <a:solidFill>
                  <a:srgbClr val="000000"/>
                </a:solidFill>
                <a:effectLst/>
              </a:rPr>
              <a:t>If someone can see the camera and agrees to talk to you, that’s usually fine to record and post.</a:t>
            </a:r>
          </a:p>
          <a:p>
            <a:pPr algn="l">
              <a:buFont typeface="Arial" panose="020B0604020202020204" pitchFamily="34" charset="0"/>
              <a:buChar char="•"/>
            </a:pPr>
            <a:endParaRPr lang="en-AU" b="0" i="0" u="none" strike="noStrike" dirty="0">
              <a:solidFill>
                <a:srgbClr val="000000"/>
              </a:solidFill>
              <a:effectLst/>
            </a:endParaRPr>
          </a:p>
          <a:p>
            <a:pPr algn="l">
              <a:buFont typeface="Arial" panose="020B0604020202020204" pitchFamily="34" charset="0"/>
              <a:buChar char="•"/>
            </a:pPr>
            <a:r>
              <a:rPr lang="en-AU" b="0" i="0" u="none" strike="noStrike" dirty="0">
                <a:solidFill>
                  <a:srgbClr val="000000"/>
                </a:solidFill>
                <a:effectLst/>
              </a:rPr>
              <a:t>You cannot film and publish around certain sensitive locations (for example outside abortion/health clinics) or anything that puts someone in legal danger.</a:t>
            </a:r>
          </a:p>
          <a:p>
            <a:pPr algn="l">
              <a:buFont typeface="Arial" panose="020B0604020202020204" pitchFamily="34" charset="0"/>
              <a:buChar char="•"/>
            </a:pPr>
            <a:r>
              <a:rPr lang="en-AU" b="0" i="0" u="none" strike="noStrike" dirty="0">
                <a:solidFill>
                  <a:srgbClr val="000000"/>
                </a:solidFill>
                <a:effectLst/>
              </a:rPr>
              <a:t>You also can’t twist their words or defame someone in the edit. If you make them look like they said something awful that they didn’t actually say, that’s on you, not them.</a:t>
            </a:r>
          </a:p>
          <a:p>
            <a:pPr algn="l"/>
            <a:r>
              <a:rPr lang="en-AU" b="0" i="0" u="none" strike="noStrike" dirty="0">
                <a:solidFill>
                  <a:srgbClr val="000000"/>
                </a:solidFill>
                <a:effectLst/>
              </a:rPr>
              <a:t>Important: keep this framed as "how not to get us dragged into complaints."</a:t>
            </a:r>
          </a:p>
          <a:p>
            <a:pPr algn="l"/>
            <a:endParaRPr lang="en-AU" b="0" i="0" u="none" strike="noStrike" dirty="0">
              <a:solidFill>
                <a:srgbClr val="000000"/>
              </a:solidFill>
              <a:effectLst/>
            </a:endParaRPr>
          </a:p>
          <a:p>
            <a:pPr marL="171450" indent="-171450">
              <a:buFont typeface="Arial" panose="020B0604020202020204" pitchFamily="34" charset="0"/>
              <a:buChar char="•"/>
            </a:pPr>
            <a:endParaRPr lang="en-AU" i="1" dirty="0"/>
          </a:p>
        </p:txBody>
      </p:sp>
      <p:sp>
        <p:nvSpPr>
          <p:cNvPr id="4" name="Slide Number Placeholder 3">
            <a:extLst>
              <a:ext uri="{FF2B5EF4-FFF2-40B4-BE49-F238E27FC236}">
                <a16:creationId xmlns:a16="http://schemas.microsoft.com/office/drawing/2014/main" id="{1F410F1C-F0C6-A0D4-D232-BA096FF41128}"/>
              </a:ext>
            </a:extLst>
          </p:cNvPr>
          <p:cNvSpPr>
            <a:spLocks noGrp="1"/>
          </p:cNvSpPr>
          <p:nvPr>
            <p:ph type="sldNum" sz="quarter" idx="5"/>
          </p:nvPr>
        </p:nvSpPr>
        <p:spPr/>
        <p:txBody>
          <a:bodyPr/>
          <a:lstStyle/>
          <a:p>
            <a:fld id="{B6C4CC28-8C24-E54A-A53E-B78539EC3C4E}" type="slidenum">
              <a:rPr lang="en-US" smtClean="0"/>
              <a:t>31</a:t>
            </a:fld>
            <a:endParaRPr lang="en-US"/>
          </a:p>
        </p:txBody>
      </p:sp>
    </p:spTree>
    <p:extLst>
      <p:ext uri="{BB962C8B-B14F-4D97-AF65-F5344CB8AC3E}">
        <p14:creationId xmlns:p14="http://schemas.microsoft.com/office/powerpoint/2010/main" val="838534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6009A-9967-7C0A-88A4-EDADF5207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E3A53-0404-3A89-2E41-8BD45D612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BBD09D-2322-E418-1C6D-910264066517}"/>
              </a:ext>
            </a:extLst>
          </p:cNvPr>
          <p:cNvSpPr>
            <a:spLocks noGrp="1"/>
          </p:cNvSpPr>
          <p:nvPr>
            <p:ph type="body" idx="1"/>
          </p:nvPr>
        </p:nvSpPr>
        <p:spPr/>
        <p:txBody>
          <a:bodyPr/>
          <a:lstStyle/>
          <a:p>
            <a:pPr algn="l"/>
            <a:endParaRPr lang="en-AU" b="0" i="0" u="none" strike="noStrike" dirty="0">
              <a:solidFill>
                <a:srgbClr val="000000"/>
              </a:solidFill>
              <a:effectLst/>
            </a:endParaRPr>
          </a:p>
          <a:p>
            <a:pPr marL="171450" indent="-171450">
              <a:buFont typeface="Arial" panose="020B0604020202020204" pitchFamily="34" charset="0"/>
              <a:buChar char="•"/>
            </a:pPr>
            <a:endParaRPr lang="en-AU" i="1" dirty="0"/>
          </a:p>
        </p:txBody>
      </p:sp>
      <p:sp>
        <p:nvSpPr>
          <p:cNvPr id="4" name="Slide Number Placeholder 3">
            <a:extLst>
              <a:ext uri="{FF2B5EF4-FFF2-40B4-BE49-F238E27FC236}">
                <a16:creationId xmlns:a16="http://schemas.microsoft.com/office/drawing/2014/main" id="{1F410F1C-F0C6-A0D4-D232-BA096FF41128}"/>
              </a:ext>
            </a:extLst>
          </p:cNvPr>
          <p:cNvSpPr>
            <a:spLocks noGrp="1"/>
          </p:cNvSpPr>
          <p:nvPr>
            <p:ph type="sldNum" sz="quarter" idx="5"/>
          </p:nvPr>
        </p:nvSpPr>
        <p:spPr/>
        <p:txBody>
          <a:bodyPr/>
          <a:lstStyle/>
          <a:p>
            <a:fld id="{B6C4CC28-8C24-E54A-A53E-B78539EC3C4E}" type="slidenum">
              <a:rPr lang="en-US" smtClean="0"/>
              <a:t>32</a:t>
            </a:fld>
            <a:endParaRPr lang="en-US"/>
          </a:p>
        </p:txBody>
      </p:sp>
    </p:spTree>
    <p:extLst>
      <p:ext uri="{BB962C8B-B14F-4D97-AF65-F5344CB8AC3E}">
        <p14:creationId xmlns:p14="http://schemas.microsoft.com/office/powerpoint/2010/main" val="508445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C4CC28-8C24-E54A-A53E-B78539EC3C4E}" type="slidenum">
              <a:rPr lang="en-US" smtClean="0"/>
              <a:t>33</a:t>
            </a:fld>
            <a:endParaRPr lang="en-US"/>
          </a:p>
        </p:txBody>
      </p:sp>
    </p:spTree>
    <p:extLst>
      <p:ext uri="{BB962C8B-B14F-4D97-AF65-F5344CB8AC3E}">
        <p14:creationId xmlns:p14="http://schemas.microsoft.com/office/powerpoint/2010/main" val="11615185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6DAFE-D334-AD39-2C17-D03129104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15753-027D-D4D9-C729-CC959B08D3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AE861B-75DE-C226-0DE8-5CB09D6DE3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CDB87B-559C-E9A8-9850-B57E5899B2F8}"/>
              </a:ext>
            </a:extLst>
          </p:cNvPr>
          <p:cNvSpPr>
            <a:spLocks noGrp="1"/>
          </p:cNvSpPr>
          <p:nvPr>
            <p:ph type="sldNum" sz="quarter" idx="5"/>
          </p:nvPr>
        </p:nvSpPr>
        <p:spPr/>
        <p:txBody>
          <a:bodyPr/>
          <a:lstStyle/>
          <a:p>
            <a:fld id="{B6C4CC28-8C24-E54A-A53E-B78539EC3C4E}" type="slidenum">
              <a:rPr lang="en-US" smtClean="0"/>
              <a:t>34</a:t>
            </a:fld>
            <a:endParaRPr lang="en-US"/>
          </a:p>
        </p:txBody>
      </p:sp>
    </p:spTree>
    <p:extLst>
      <p:ext uri="{BB962C8B-B14F-4D97-AF65-F5344CB8AC3E}">
        <p14:creationId xmlns:p14="http://schemas.microsoft.com/office/powerpoint/2010/main" val="2332280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924B7-0B8B-A5CA-D08F-509867BE9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A2E8B-6758-F272-D5F1-F3D2FE3CF6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1BB32-2077-D69C-CC0E-38CB7476DA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6D3EFC-B71D-3863-77E3-0D15E9E42468}"/>
              </a:ext>
            </a:extLst>
          </p:cNvPr>
          <p:cNvSpPr>
            <a:spLocks noGrp="1"/>
          </p:cNvSpPr>
          <p:nvPr>
            <p:ph type="sldNum" sz="quarter" idx="5"/>
          </p:nvPr>
        </p:nvSpPr>
        <p:spPr/>
        <p:txBody>
          <a:bodyPr/>
          <a:lstStyle/>
          <a:p>
            <a:fld id="{B6C4CC28-8C24-E54A-A53E-B78539EC3C4E}" type="slidenum">
              <a:rPr lang="en-US" smtClean="0"/>
              <a:t>35</a:t>
            </a:fld>
            <a:endParaRPr lang="en-US"/>
          </a:p>
        </p:txBody>
      </p:sp>
    </p:spTree>
    <p:extLst>
      <p:ext uri="{BB962C8B-B14F-4D97-AF65-F5344CB8AC3E}">
        <p14:creationId xmlns:p14="http://schemas.microsoft.com/office/powerpoint/2010/main" val="150086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250FA-EEB1-CCD1-F9A4-E3D069BF6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4FAD6-451F-799C-4592-71F252B19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5DF3C4-D608-EA5C-877A-C43E29CE5E58}"/>
              </a:ext>
            </a:extLst>
          </p:cNvPr>
          <p:cNvSpPr>
            <a:spLocks noGrp="1"/>
          </p:cNvSpPr>
          <p:nvPr>
            <p:ph type="body" idx="1"/>
          </p:nvPr>
        </p:nvSpPr>
        <p:spPr/>
        <p:txBody>
          <a:bodyPr/>
          <a:lstStyle/>
          <a:p>
            <a:pPr marL="171450" indent="-171450">
              <a:buFont typeface="Arial" panose="020B0604020202020204" pitchFamily="34" charset="0"/>
              <a:buChar char="•"/>
            </a:pPr>
            <a:r>
              <a:rPr lang="en-AU" dirty="0"/>
              <a:t>This vox pop is a very simple one one. One Question- One moment of truth. You don’t need something fancy to make people feel something. </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Watch how much this one question reveals-</a:t>
            </a:r>
          </a:p>
          <a:p>
            <a:pPr marL="171450" indent="-171450">
              <a:buFont typeface="Arial" panose="020B0604020202020204" pitchFamily="34" charset="0"/>
              <a:buChar char="•"/>
            </a:pPr>
            <a:r>
              <a:rPr lang="en-AU" dirty="0"/>
              <a:t>Not just in what people say, but in their tone, their faces, their hesitation</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This one didn’t’ have an outro, or a reflective moment, it just let the story speak for itself. </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9C838A6A-807F-F7CC-CF50-1EF002BF72D1}"/>
              </a:ext>
            </a:extLst>
          </p:cNvPr>
          <p:cNvSpPr>
            <a:spLocks noGrp="1"/>
          </p:cNvSpPr>
          <p:nvPr>
            <p:ph type="sldNum" sz="quarter" idx="5"/>
          </p:nvPr>
        </p:nvSpPr>
        <p:spPr/>
        <p:txBody>
          <a:bodyPr/>
          <a:lstStyle/>
          <a:p>
            <a:fld id="{B6C4CC28-8C24-E54A-A53E-B78539EC3C4E}" type="slidenum">
              <a:rPr lang="en-US" smtClean="0"/>
              <a:t>4</a:t>
            </a:fld>
            <a:endParaRPr lang="en-US"/>
          </a:p>
        </p:txBody>
      </p:sp>
    </p:spTree>
    <p:extLst>
      <p:ext uri="{BB962C8B-B14F-4D97-AF65-F5344CB8AC3E}">
        <p14:creationId xmlns:p14="http://schemas.microsoft.com/office/powerpoint/2010/main" val="3901716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C8906-CFED-4AF4-6D60-327726DF39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F10BA-C260-525D-1671-556732864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83F31-0405-4C53-F2DC-CE904D6ACDA7}"/>
              </a:ext>
            </a:extLst>
          </p:cNvPr>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B4AB00BF-6084-5F0E-B2F7-88E0B692216D}"/>
              </a:ext>
            </a:extLst>
          </p:cNvPr>
          <p:cNvSpPr>
            <a:spLocks noGrp="1"/>
          </p:cNvSpPr>
          <p:nvPr>
            <p:ph type="sldNum" sz="quarter" idx="5"/>
          </p:nvPr>
        </p:nvSpPr>
        <p:spPr/>
        <p:txBody>
          <a:bodyPr/>
          <a:lstStyle/>
          <a:p>
            <a:fld id="{B6C4CC28-8C24-E54A-A53E-B78539EC3C4E}" type="slidenum">
              <a:rPr lang="en-US" smtClean="0"/>
              <a:t>5</a:t>
            </a:fld>
            <a:endParaRPr lang="en-US"/>
          </a:p>
        </p:txBody>
      </p:sp>
    </p:spTree>
    <p:extLst>
      <p:ext uri="{BB962C8B-B14F-4D97-AF65-F5344CB8AC3E}">
        <p14:creationId xmlns:p14="http://schemas.microsoft.com/office/powerpoint/2010/main" val="4262870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13527-FDC5-9073-6A38-51004DE98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6C745-E314-28D5-FB40-A3D7BED48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FBCCAA-3C79-7A61-1374-06F4159D78AB}"/>
              </a:ext>
            </a:extLst>
          </p:cNvPr>
          <p:cNvSpPr>
            <a:spLocks noGrp="1"/>
          </p:cNvSpPr>
          <p:nvPr>
            <p:ph type="body" idx="1"/>
          </p:nvPr>
        </p:nvSpPr>
        <p:spPr/>
        <p:txBody>
          <a:bodyPr/>
          <a:lstStyle/>
          <a:p>
            <a:r>
              <a:rPr lang="en-AU" b="0" i="0" u="none" strike="noStrike" dirty="0">
                <a:solidFill>
                  <a:srgbClr val="000000"/>
                </a:solidFill>
                <a:effectLst/>
                <a:latin typeface="-webkit-standard"/>
              </a:rPr>
              <a:t>Keep answers short. You're looking for gold in 5 to 15 seconds, not a TEDx talk.</a:t>
            </a:r>
            <a:endParaRPr lang="en-AU" dirty="0"/>
          </a:p>
        </p:txBody>
      </p:sp>
      <p:sp>
        <p:nvSpPr>
          <p:cNvPr id="4" name="Slide Number Placeholder 3">
            <a:extLst>
              <a:ext uri="{FF2B5EF4-FFF2-40B4-BE49-F238E27FC236}">
                <a16:creationId xmlns:a16="http://schemas.microsoft.com/office/drawing/2014/main" id="{AED759BB-D27C-B168-D67C-BA92C9577893}"/>
              </a:ext>
            </a:extLst>
          </p:cNvPr>
          <p:cNvSpPr>
            <a:spLocks noGrp="1"/>
          </p:cNvSpPr>
          <p:nvPr>
            <p:ph type="sldNum" sz="quarter" idx="5"/>
          </p:nvPr>
        </p:nvSpPr>
        <p:spPr/>
        <p:txBody>
          <a:bodyPr/>
          <a:lstStyle/>
          <a:p>
            <a:fld id="{B6C4CC28-8C24-E54A-A53E-B78539EC3C4E}" type="slidenum">
              <a:rPr lang="en-US" smtClean="0"/>
              <a:t>6</a:t>
            </a:fld>
            <a:endParaRPr lang="en-US"/>
          </a:p>
        </p:txBody>
      </p:sp>
    </p:spTree>
    <p:extLst>
      <p:ext uri="{BB962C8B-B14F-4D97-AF65-F5344CB8AC3E}">
        <p14:creationId xmlns:p14="http://schemas.microsoft.com/office/powerpoint/2010/main" val="246712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13527-FDC5-9073-6A38-51004DE98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6C745-E314-28D5-FB40-A3D7BED48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FBCCAA-3C79-7A61-1374-06F4159D78AB}"/>
              </a:ext>
            </a:extLst>
          </p:cNvPr>
          <p:cNvSpPr>
            <a:spLocks noGrp="1"/>
          </p:cNvSpPr>
          <p:nvPr>
            <p:ph type="body" idx="1"/>
          </p:nvPr>
        </p:nvSpPr>
        <p:spPr/>
        <p:txBody>
          <a:bodyPr/>
          <a:lstStyle/>
          <a:p>
            <a:pPr algn="l">
              <a:buFont typeface="Arial" panose="020B0604020202020204" pitchFamily="34" charset="0"/>
              <a:buChar char="•"/>
            </a:pPr>
            <a:r>
              <a:rPr lang="en-AU" b="1" i="0" u="none" strike="noStrike" dirty="0">
                <a:solidFill>
                  <a:srgbClr val="001D35"/>
                </a:solidFill>
                <a:effectLst/>
                <a:latin typeface="Google Sans"/>
              </a:rPr>
              <a:t>Interviewing and questioning:</a:t>
            </a:r>
            <a:r>
              <a:rPr lang="en-AU" b="0" i="0" u="none" strike="noStrike" dirty="0">
                <a:solidFill>
                  <a:srgbClr val="001D35"/>
                </a:solidFill>
                <a:effectLst/>
                <a:latin typeface="Google Sans"/>
              </a:rPr>
              <a:t> </a:t>
            </a:r>
          </a:p>
          <a:p>
            <a:pPr algn="l" fontAlgn="ctr">
              <a:buFont typeface="Arial" panose="020B0604020202020204" pitchFamily="34" charset="0"/>
              <a:buChar char="•"/>
            </a:pPr>
            <a:r>
              <a:rPr lang="en-AU" b="0" i="0" u="none" strike="noStrike" dirty="0">
                <a:solidFill>
                  <a:srgbClr val="001D35"/>
                </a:solidFill>
                <a:effectLst/>
                <a:latin typeface="Google Sans"/>
              </a:rPr>
              <a:t>Develop the ability to think on your feet, approach strangers, and ask clear, open-ended questions that go beyond a simple "yes" or "no". </a:t>
            </a:r>
          </a:p>
          <a:p>
            <a:pPr algn="l">
              <a:buFont typeface="Arial" panose="020B0604020202020204" pitchFamily="34" charset="0"/>
              <a:buChar char="•"/>
            </a:pPr>
            <a:r>
              <a:rPr lang="en-AU" b="1" i="0" u="none" strike="noStrike" dirty="0">
                <a:solidFill>
                  <a:srgbClr val="001D35"/>
                </a:solidFill>
                <a:effectLst/>
                <a:latin typeface="Google Sans"/>
              </a:rPr>
              <a:t>Listening and critical thinking:</a:t>
            </a:r>
            <a:r>
              <a:rPr lang="en-AU" b="0" i="0" u="none" strike="noStrike" dirty="0">
                <a:solidFill>
                  <a:srgbClr val="001D35"/>
                </a:solidFill>
                <a:effectLst/>
                <a:latin typeface="Google Sans"/>
              </a:rPr>
              <a:t> </a:t>
            </a:r>
          </a:p>
          <a:p>
            <a:pPr algn="l" fontAlgn="ctr">
              <a:buFont typeface="Arial" panose="020B0604020202020204" pitchFamily="34" charset="0"/>
              <a:buChar char="•"/>
            </a:pPr>
            <a:r>
              <a:rPr lang="en-AU" b="0" i="0" u="none" strike="noStrike" dirty="0">
                <a:solidFill>
                  <a:srgbClr val="001D35"/>
                </a:solidFill>
                <a:effectLst/>
                <a:latin typeface="Google Sans"/>
              </a:rPr>
              <a:t>Improve your ability to listen actively and identify the prevailing attitudes and opinions on a given topic by synthesizing different viewpoints. </a:t>
            </a:r>
          </a:p>
          <a:p>
            <a:pPr algn="l">
              <a:buFont typeface="Arial" panose="020B0604020202020204" pitchFamily="34" charset="0"/>
              <a:buChar char="•"/>
            </a:pPr>
            <a:r>
              <a:rPr lang="en-AU" b="1" i="0" u="none" strike="noStrike" dirty="0">
                <a:solidFill>
                  <a:srgbClr val="001D35"/>
                </a:solidFill>
                <a:effectLst/>
                <a:latin typeface="Google Sans"/>
              </a:rPr>
              <a:t>Public speaking and confidence:</a:t>
            </a:r>
            <a:r>
              <a:rPr lang="en-AU" b="0" i="0" u="none" strike="noStrike" dirty="0">
                <a:solidFill>
                  <a:srgbClr val="001D35"/>
                </a:solidFill>
                <a:effectLst/>
                <a:latin typeface="Google Sans"/>
              </a:rPr>
              <a:t> </a:t>
            </a:r>
          </a:p>
          <a:p>
            <a:pPr algn="l">
              <a:buFont typeface="Arial" panose="020B0604020202020204" pitchFamily="34" charset="0"/>
              <a:buChar char="•"/>
            </a:pPr>
            <a:r>
              <a:rPr lang="en-AU" b="0" i="0" u="none" strike="noStrike" dirty="0">
                <a:solidFill>
                  <a:srgbClr val="001D35"/>
                </a:solidFill>
                <a:effectLst/>
                <a:latin typeface="Google Sans"/>
              </a:rPr>
              <a:t>Overcome the discomfort of approaching strangers, which builds confidence and improves general public speaking skills. For interviewees, it can also teach them to buy time and answer more naturally in unexpected situations. </a:t>
            </a:r>
          </a:p>
        </p:txBody>
      </p:sp>
      <p:sp>
        <p:nvSpPr>
          <p:cNvPr id="4" name="Slide Number Placeholder 3">
            <a:extLst>
              <a:ext uri="{FF2B5EF4-FFF2-40B4-BE49-F238E27FC236}">
                <a16:creationId xmlns:a16="http://schemas.microsoft.com/office/drawing/2014/main" id="{AED759BB-D27C-B168-D67C-BA92C9577893}"/>
              </a:ext>
            </a:extLst>
          </p:cNvPr>
          <p:cNvSpPr>
            <a:spLocks noGrp="1"/>
          </p:cNvSpPr>
          <p:nvPr>
            <p:ph type="sldNum" sz="quarter" idx="5"/>
          </p:nvPr>
        </p:nvSpPr>
        <p:spPr/>
        <p:txBody>
          <a:bodyPr/>
          <a:lstStyle/>
          <a:p>
            <a:fld id="{B6C4CC28-8C24-E54A-A53E-B78539EC3C4E}" type="slidenum">
              <a:rPr lang="en-US" smtClean="0"/>
              <a:t>7</a:t>
            </a:fld>
            <a:endParaRPr lang="en-US"/>
          </a:p>
        </p:txBody>
      </p:sp>
    </p:spTree>
    <p:extLst>
      <p:ext uri="{BB962C8B-B14F-4D97-AF65-F5344CB8AC3E}">
        <p14:creationId xmlns:p14="http://schemas.microsoft.com/office/powerpoint/2010/main" val="3725075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C4CC28-8C24-E54A-A53E-B78539EC3C4E}" type="slidenum">
              <a:rPr lang="en-US" smtClean="0"/>
              <a:t>8</a:t>
            </a:fld>
            <a:endParaRPr lang="en-US"/>
          </a:p>
        </p:txBody>
      </p:sp>
    </p:spTree>
    <p:extLst>
      <p:ext uri="{BB962C8B-B14F-4D97-AF65-F5344CB8AC3E}">
        <p14:creationId xmlns:p14="http://schemas.microsoft.com/office/powerpoint/2010/main" val="2633670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13527-FDC5-9073-6A38-51004DE98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6C745-E314-28D5-FB40-A3D7BED48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FBCCAA-3C79-7A61-1374-06F4159D78AB}"/>
              </a:ext>
            </a:extLst>
          </p:cNvPr>
          <p:cNvSpPr>
            <a:spLocks noGrp="1"/>
          </p:cNvSpPr>
          <p:nvPr>
            <p:ph type="body" idx="1"/>
          </p:nvPr>
        </p:nvSpPr>
        <p:spPr/>
        <p:txBody>
          <a:bodyPr/>
          <a:lstStyle/>
          <a:p>
            <a:r>
              <a:rPr lang="en-AU" b="0" i="0" u="none" strike="noStrike" dirty="0">
                <a:solidFill>
                  <a:srgbClr val="131313"/>
                </a:solidFill>
                <a:effectLst/>
                <a:latin typeface="Roboto" panose="02000000000000000000" pitchFamily="2" charset="0"/>
              </a:rPr>
              <a:t>What does International Year of the Woman mean to you? These women were sceptical of women's liberation, and the year of recognition didn't mean a thing. This report aired on ABC TV on April 14, 1975. For more from ABC News, click here: </a:t>
            </a:r>
            <a:r>
              <a:rPr lang="en-AU" b="0" i="0" u="none" strike="noStrike" dirty="0">
                <a:solidFill>
                  <a:srgbClr val="065FD4"/>
                </a:solidFill>
                <a:effectLst/>
                <a:latin typeface="Roboto" panose="02000000000000000000" pitchFamily="2" charset="0"/>
                <a:hlinkClick r:id="rId3"/>
              </a:rPr>
              <a:t>http://www.abc.net.au/news/</a:t>
            </a:r>
            <a:r>
              <a:rPr lang="en-AU" b="0" i="0" u="none" strike="noStrike" dirty="0">
                <a:solidFill>
                  <a:srgbClr val="131313"/>
                </a:solidFill>
                <a:effectLst/>
                <a:latin typeface="Roboto" panose="02000000000000000000" pitchFamily="2" charset="0"/>
              </a:rPr>
              <a:t> Subscribe to us on YouTube: </a:t>
            </a:r>
            <a:r>
              <a:rPr lang="en-AU" b="0" i="0" u="none" strike="noStrike" dirty="0">
                <a:solidFill>
                  <a:srgbClr val="065FD4"/>
                </a:solidFill>
                <a:effectLst/>
                <a:latin typeface="Roboto" panose="02000000000000000000" pitchFamily="2" charset="0"/>
                <a:hlinkClick r:id="rId4"/>
              </a:rPr>
              <a:t>http://ab.co/1svxLVE</a:t>
            </a:r>
            <a:r>
              <a:rPr lang="en-AU" b="0" i="0" u="none" strike="noStrike" dirty="0">
                <a:solidFill>
                  <a:srgbClr val="131313"/>
                </a:solidFill>
                <a:effectLst/>
                <a:latin typeface="Roboto" panose="02000000000000000000" pitchFamily="2" charset="0"/>
              </a:rPr>
              <a:t> You can also like us on Facebook: </a:t>
            </a:r>
            <a:r>
              <a:rPr lang="en-AU" b="0" i="0" u="none" strike="noStrike" dirty="0">
                <a:solidFill>
                  <a:srgbClr val="131313"/>
                </a:solidFill>
                <a:effectLst/>
                <a:latin typeface="Roboto" panose="02000000000000000000" pitchFamily="2" charset="0"/>
                <a:hlinkClick r:id="rId5"/>
              </a:rPr>
              <a:t>  / abcnews.au  </a:t>
            </a:r>
            <a:r>
              <a:rPr lang="en-AU" b="0" i="0" u="none" strike="noStrike" dirty="0">
                <a:solidFill>
                  <a:srgbClr val="131313"/>
                </a:solidFill>
                <a:effectLst/>
                <a:latin typeface="Roboto" panose="02000000000000000000" pitchFamily="2" charset="0"/>
              </a:rPr>
              <a:t> Or follow us on Instagram: </a:t>
            </a:r>
            <a:r>
              <a:rPr lang="en-AU" b="0" i="0" u="none" strike="noStrike" dirty="0">
                <a:solidFill>
                  <a:srgbClr val="131313"/>
                </a:solidFill>
                <a:effectLst/>
                <a:latin typeface="Roboto" panose="02000000000000000000" pitchFamily="2" charset="0"/>
                <a:hlinkClick r:id="rId6"/>
              </a:rPr>
              <a:t>  / abcnews_au  </a:t>
            </a:r>
            <a:r>
              <a:rPr lang="en-AU" b="0" i="0" u="none" strike="noStrike" dirty="0">
                <a:solidFill>
                  <a:srgbClr val="131313"/>
                </a:solidFill>
                <a:effectLst/>
                <a:latin typeface="Roboto" panose="02000000000000000000" pitchFamily="2" charset="0"/>
              </a:rPr>
              <a:t> Or even on Twitter: </a:t>
            </a:r>
            <a:r>
              <a:rPr lang="en-AU" b="0" i="0" u="none" strike="noStrike" dirty="0">
                <a:solidFill>
                  <a:srgbClr val="131313"/>
                </a:solidFill>
                <a:effectLst/>
                <a:latin typeface="Roboto" panose="02000000000000000000" pitchFamily="2" charset="0"/>
                <a:hlinkClick r:id="rId7"/>
              </a:rPr>
              <a:t>  / abcnews  </a:t>
            </a:r>
            <a:endParaRPr lang="en-AU" dirty="0"/>
          </a:p>
        </p:txBody>
      </p:sp>
      <p:sp>
        <p:nvSpPr>
          <p:cNvPr id="4" name="Slide Number Placeholder 3">
            <a:extLst>
              <a:ext uri="{FF2B5EF4-FFF2-40B4-BE49-F238E27FC236}">
                <a16:creationId xmlns:a16="http://schemas.microsoft.com/office/drawing/2014/main" id="{AED759BB-D27C-B168-D67C-BA92C9577893}"/>
              </a:ext>
            </a:extLst>
          </p:cNvPr>
          <p:cNvSpPr>
            <a:spLocks noGrp="1"/>
          </p:cNvSpPr>
          <p:nvPr>
            <p:ph type="sldNum" sz="quarter" idx="5"/>
          </p:nvPr>
        </p:nvSpPr>
        <p:spPr/>
        <p:txBody>
          <a:bodyPr/>
          <a:lstStyle/>
          <a:p>
            <a:fld id="{B6C4CC28-8C24-E54A-A53E-B78539EC3C4E}" type="slidenum">
              <a:rPr lang="en-US" smtClean="0"/>
              <a:t>9</a:t>
            </a:fld>
            <a:endParaRPr lang="en-US"/>
          </a:p>
        </p:txBody>
      </p:sp>
    </p:spTree>
    <p:extLst>
      <p:ext uri="{BB962C8B-B14F-4D97-AF65-F5344CB8AC3E}">
        <p14:creationId xmlns:p14="http://schemas.microsoft.com/office/powerpoint/2010/main" val="958796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close-up of a logo&#10;&#10;AI-generated content may be incorrect.">
            <a:extLst>
              <a:ext uri="{FF2B5EF4-FFF2-40B4-BE49-F238E27FC236}">
                <a16:creationId xmlns:a16="http://schemas.microsoft.com/office/drawing/2014/main" id="{DEB5ACD2-C5B2-ED1E-3AB9-9A0B45E373B7}"/>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p:cNvSpPr>
            <a:spLocks noGrp="1"/>
          </p:cNvSpPr>
          <p:nvPr>
            <p:ph type="ctrTitle"/>
          </p:nvPr>
        </p:nvSpPr>
        <p:spPr>
          <a:xfrm>
            <a:off x="1436914" y="2130426"/>
            <a:ext cx="7537269" cy="1470025"/>
          </a:xfrm>
        </p:spPr>
        <p:txBody>
          <a:bodyPr/>
          <a:lstStyle>
            <a:lvl1pPr>
              <a:defRPr>
                <a:latin typeface="Century Gothic" panose="020B0502020202020204"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7145383" cy="1752600"/>
          </a:xfrm>
        </p:spPr>
        <p:txBody>
          <a:bodyPr/>
          <a:lstStyle>
            <a:lvl1pPr marL="0" indent="0" algn="ctr">
              <a:buNone/>
              <a:defRPr>
                <a:solidFill>
                  <a:schemeClr val="tx1">
                    <a:tint val="75000"/>
                  </a:schemeClr>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3" name="Picture 12" descr="A purple rectangle with white dots&#10;&#10;AI-generated content may be incorrect.">
            <a:extLst>
              <a:ext uri="{FF2B5EF4-FFF2-40B4-BE49-F238E27FC236}">
                <a16:creationId xmlns:a16="http://schemas.microsoft.com/office/drawing/2014/main" id="{1B3EA96A-C6F7-1A0B-79A3-11A04CF933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lgn="l">
              <a:defRPr sz="4200" b="1">
                <a:solidFill>
                  <a:srgbClr val="7030A0"/>
                </a:solidFill>
                <a:latin typeface="Century Gothic" panose="020B0502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spcBef>
                <a:spcPts val="900"/>
              </a:spcBef>
              <a:defRPr sz="3000">
                <a:latin typeface="Century Gothic" panose="020B0502020202020204" pitchFamily="34" charset="0"/>
              </a:defRPr>
            </a:lvl1pPr>
            <a:lvl2pPr>
              <a:spcBef>
                <a:spcPts val="900"/>
              </a:spcBef>
              <a:defRPr>
                <a:latin typeface="Century Gothic" panose="020B0502020202020204" pitchFamily="34" charset="0"/>
              </a:defRPr>
            </a:lvl2pPr>
            <a:lvl3pPr>
              <a:spcBef>
                <a:spcPts val="900"/>
              </a:spcBef>
              <a:defRPr>
                <a:latin typeface="Century Gothic" panose="020B0502020202020204" pitchFamily="34" charset="0"/>
              </a:defRPr>
            </a:lvl3pPr>
            <a:lvl4pPr>
              <a:spcBef>
                <a:spcPts val="900"/>
              </a:spcBef>
              <a:defRPr>
                <a:latin typeface="Century Gothic" panose="020B0502020202020204" pitchFamily="34" charset="0"/>
              </a:defRPr>
            </a:lvl4pPr>
            <a:lvl5pPr>
              <a:spcBef>
                <a:spcPts val="900"/>
              </a:spcBef>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
        <p:nvSpPr>
          <p:cNvPr id="10" name="Block Arc 9">
            <a:extLst>
              <a:ext uri="{FF2B5EF4-FFF2-40B4-BE49-F238E27FC236}">
                <a16:creationId xmlns:a16="http://schemas.microsoft.com/office/drawing/2014/main" id="{76E54E6D-A793-DF54-181C-54C251AF57A1}"/>
              </a:ext>
            </a:extLst>
          </p:cNvPr>
          <p:cNvSpPr/>
          <p:nvPr userDrawn="1"/>
        </p:nvSpPr>
        <p:spPr>
          <a:xfrm rot="16200000">
            <a:off x="10891520" y="1417638"/>
            <a:ext cx="2600960" cy="2600960"/>
          </a:xfrm>
          <a:prstGeom prst="blockArc">
            <a:avLst/>
          </a:prstGeom>
          <a:solidFill>
            <a:srgbClr val="4C8C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Century Gothic" panose="020B0502020202020204"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7030A0"/>
                </a:solidFill>
                <a:latin typeface="Century Gothic" panose="020B0502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A purple rectangle with white dots&#10;&#10;AI-generated content may be incorrect.">
            <a:extLst>
              <a:ext uri="{FF2B5EF4-FFF2-40B4-BE49-F238E27FC236}">
                <a16:creationId xmlns:a16="http://schemas.microsoft.com/office/drawing/2014/main" id="{827CFE8C-CA3A-58D3-03BB-A406C8AC020A}"/>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11/14/25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_aqNN4s8BU0?feature=oembed" TargetMode="Externa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kAoXSev4xaw?feature=oembed"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t1Uu-VTXfRE?feature=oembed" TargetMode="Externa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3F81C9-7097-7028-448F-00752ECC76EB}"/>
              </a:ext>
            </a:extLst>
          </p:cNvPr>
          <p:cNvSpPr>
            <a:spLocks noGrp="1"/>
          </p:cNvSpPr>
          <p:nvPr>
            <p:ph type="ctrTitle"/>
          </p:nvPr>
        </p:nvSpPr>
        <p:spPr>
          <a:xfrm>
            <a:off x="1828800" y="2416175"/>
            <a:ext cx="6717792" cy="1470025"/>
          </a:xfrm>
        </p:spPr>
        <p:txBody>
          <a:bodyPr>
            <a:noAutofit/>
          </a:bodyPr>
          <a:lstStyle/>
          <a:p>
            <a:pPr algn="l"/>
            <a:r>
              <a:rPr lang="en-AU" sz="3600" b="1" dirty="0">
                <a:solidFill>
                  <a:srgbClr val="7030A0"/>
                </a:solidFill>
                <a:latin typeface="Century Gothic" panose="020B0502020202020204" pitchFamily="34" charset="0"/>
              </a:rPr>
              <a:t>Learn to create your own</a:t>
            </a:r>
            <a:br>
              <a:rPr lang="en-AU" sz="3600" b="1" dirty="0">
                <a:solidFill>
                  <a:srgbClr val="7030A0"/>
                </a:solidFill>
                <a:latin typeface="Century Gothic" panose="020B0502020202020204" pitchFamily="34" charset="0"/>
              </a:rPr>
            </a:br>
            <a:r>
              <a:rPr lang="en-AU" sz="3600" b="1" dirty="0">
                <a:solidFill>
                  <a:srgbClr val="7030A0"/>
                </a:solidFill>
                <a:latin typeface="Century Gothic" panose="020B0502020202020204" pitchFamily="34" charset="0"/>
              </a:rPr>
              <a:t>Vox Pop</a:t>
            </a:r>
            <a:endParaRPr lang="en-US" sz="3600" dirty="0">
              <a:solidFill>
                <a:srgbClr val="7030A0"/>
              </a:solidFill>
              <a:latin typeface="Century Gothic" panose="020B0502020202020204" pitchFamily="34" charset="0"/>
            </a:endParaRPr>
          </a:p>
        </p:txBody>
      </p:sp>
      <p:sp>
        <p:nvSpPr>
          <p:cNvPr id="5" name="Subtitle 4">
            <a:extLst>
              <a:ext uri="{FF2B5EF4-FFF2-40B4-BE49-F238E27FC236}">
                <a16:creationId xmlns:a16="http://schemas.microsoft.com/office/drawing/2014/main" id="{0CC47C02-65B1-70D6-11A9-E424015F9FDE}"/>
              </a:ext>
            </a:extLst>
          </p:cNvPr>
          <p:cNvSpPr>
            <a:spLocks noGrp="1"/>
          </p:cNvSpPr>
          <p:nvPr>
            <p:ph type="subTitle" idx="1"/>
          </p:nvPr>
        </p:nvSpPr>
        <p:spPr>
          <a:xfrm>
            <a:off x="1828800" y="4779264"/>
            <a:ext cx="6237962" cy="1017379"/>
          </a:xfrm>
        </p:spPr>
        <p:txBody>
          <a:bodyPr>
            <a:normAutofit lnSpcReduction="10000"/>
          </a:bodyPr>
          <a:lstStyle/>
          <a:p>
            <a:pPr algn="l">
              <a:lnSpc>
                <a:spcPct val="114000"/>
              </a:lnSpc>
            </a:pPr>
            <a:r>
              <a:rPr lang="en-AU" sz="2800" b="1" dirty="0">
                <a:solidFill>
                  <a:srgbClr val="7030A0"/>
                </a:solidFill>
                <a:latin typeface="Century Gothic" panose="020B0502020202020204" pitchFamily="34" charset="0"/>
              </a:rPr>
              <a:t>Part 1: Understanding vox pops and how to plan your own</a:t>
            </a:r>
            <a:endParaRPr lang="en-US" sz="2800" b="1" dirty="0">
              <a:solidFill>
                <a:srgbClr val="7030A0"/>
              </a:solidFill>
              <a:latin typeface="Century Gothic" panose="020B0502020202020204" pitchFamily="34" charset="0"/>
            </a:endParaRPr>
          </a:p>
        </p:txBody>
      </p:sp>
      <p:sp>
        <p:nvSpPr>
          <p:cNvPr id="6" name="Rounded Rectangle 5">
            <a:extLst>
              <a:ext uri="{FF2B5EF4-FFF2-40B4-BE49-F238E27FC236}">
                <a16:creationId xmlns:a16="http://schemas.microsoft.com/office/drawing/2014/main" id="{4204CCC6-FA54-714E-6669-DAAB000C7FA9}"/>
              </a:ext>
            </a:extLst>
          </p:cNvPr>
          <p:cNvSpPr/>
          <p:nvPr/>
        </p:nvSpPr>
        <p:spPr>
          <a:xfrm>
            <a:off x="1914144" y="3971544"/>
            <a:ext cx="2743200" cy="600456"/>
          </a:xfrm>
          <a:prstGeom prst="roundRect">
            <a:avLst/>
          </a:prstGeom>
          <a:solidFill>
            <a:srgbClr val="98BE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Helvetica" pitchFamily="2" charset="0"/>
              </a:rPr>
              <a:t>Workshop Series 2</a:t>
            </a:r>
          </a:p>
        </p:txBody>
      </p:sp>
    </p:spTree>
    <p:extLst>
      <p:ext uri="{BB962C8B-B14F-4D97-AF65-F5344CB8AC3E}">
        <p14:creationId xmlns:p14="http://schemas.microsoft.com/office/powerpoint/2010/main" val="3944615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825BB-0DFC-60BB-64C6-31A8E5151D9A}"/>
              </a:ext>
            </a:extLst>
          </p:cNvPr>
          <p:cNvSpPr>
            <a:spLocks noGrp="1"/>
          </p:cNvSpPr>
          <p:nvPr>
            <p:ph type="title"/>
          </p:nvPr>
        </p:nvSpPr>
        <p:spPr>
          <a:xfrm>
            <a:off x="1028700" y="274638"/>
            <a:ext cx="9560905" cy="1143000"/>
          </a:xfrm>
        </p:spPr>
        <p:txBody>
          <a:bodyPr anchor="ctr">
            <a:normAutofit/>
          </a:bodyPr>
          <a:lstStyle/>
          <a:p>
            <a:pPr algn="ctr"/>
            <a:r>
              <a:rPr lang="en-US" dirty="0"/>
              <a:t>Quick Brainstorm</a:t>
            </a:r>
          </a:p>
        </p:txBody>
      </p:sp>
      <p:grpSp>
        <p:nvGrpSpPr>
          <p:cNvPr id="3" name="Group 9">
            <a:extLst>
              <a:ext uri="{FF2B5EF4-FFF2-40B4-BE49-F238E27FC236}">
                <a16:creationId xmlns:a16="http://schemas.microsoft.com/office/drawing/2014/main" id="{B413DE2D-189E-6915-BB65-BC39953DEEC4}"/>
              </a:ext>
              <a:ext uri="{C183D7F6-B498-43B3-948B-1728B52AA6E4}">
                <adec:decorative xmlns:adec="http://schemas.microsoft.com/office/drawing/2017/decorative" val="1"/>
              </a:ext>
            </a:extLst>
          </p:cNvPr>
          <p:cNvGrpSpPr/>
          <p:nvPr/>
        </p:nvGrpSpPr>
        <p:grpSpPr>
          <a:xfrm>
            <a:off x="1028700" y="2163132"/>
            <a:ext cx="9560905" cy="2308323"/>
            <a:chOff x="0" y="0"/>
            <a:chExt cx="2518046" cy="375720"/>
          </a:xfrm>
        </p:grpSpPr>
        <p:sp>
          <p:nvSpPr>
            <p:cNvPr id="4" name="Freeform 10">
              <a:extLst>
                <a:ext uri="{FF2B5EF4-FFF2-40B4-BE49-F238E27FC236}">
                  <a16:creationId xmlns:a16="http://schemas.microsoft.com/office/drawing/2014/main" id="{6FB3CDB6-9B15-B01C-48F2-97AF47036FA8}"/>
                </a:ext>
              </a:extLst>
            </p:cNvPr>
            <p:cNvSpPr/>
            <p:nvPr/>
          </p:nvSpPr>
          <p:spPr>
            <a:xfrm>
              <a:off x="0" y="0"/>
              <a:ext cx="2518046" cy="375720"/>
            </a:xfrm>
            <a:custGeom>
              <a:avLst/>
              <a:gdLst/>
              <a:ahLst/>
              <a:cxnLst/>
              <a:rect l="l" t="t" r="r" b="b"/>
              <a:pathLst>
                <a:path w="2518046" h="375720">
                  <a:moveTo>
                    <a:pt x="2518046" y="40487"/>
                  </a:moveTo>
                  <a:lnTo>
                    <a:pt x="2518046" y="335233"/>
                  </a:lnTo>
                  <a:cubicBezTo>
                    <a:pt x="2518046" y="357593"/>
                    <a:pt x="2499919" y="375720"/>
                    <a:pt x="2477559" y="375720"/>
                  </a:cubicBezTo>
                  <a:lnTo>
                    <a:pt x="40487" y="375720"/>
                  </a:lnTo>
                  <a:cubicBezTo>
                    <a:pt x="29749" y="375720"/>
                    <a:pt x="19451" y="371455"/>
                    <a:pt x="11858" y="363862"/>
                  </a:cubicBezTo>
                  <a:cubicBezTo>
                    <a:pt x="4266" y="356269"/>
                    <a:pt x="0" y="345971"/>
                    <a:pt x="0" y="335233"/>
                  </a:cubicBezTo>
                  <a:lnTo>
                    <a:pt x="0" y="40487"/>
                  </a:lnTo>
                  <a:cubicBezTo>
                    <a:pt x="0" y="29749"/>
                    <a:pt x="4266" y="19451"/>
                    <a:pt x="11858" y="11858"/>
                  </a:cubicBezTo>
                  <a:cubicBezTo>
                    <a:pt x="19451" y="4266"/>
                    <a:pt x="29749" y="0"/>
                    <a:pt x="40487" y="0"/>
                  </a:cubicBezTo>
                  <a:lnTo>
                    <a:pt x="2477559" y="0"/>
                  </a:lnTo>
                  <a:cubicBezTo>
                    <a:pt x="2488297" y="0"/>
                    <a:pt x="2498595" y="4266"/>
                    <a:pt x="2506188" y="11858"/>
                  </a:cubicBezTo>
                  <a:cubicBezTo>
                    <a:pt x="2513780" y="19451"/>
                    <a:pt x="2518046" y="29749"/>
                    <a:pt x="2518046" y="40487"/>
                  </a:cubicBezTo>
                  <a:close/>
                </a:path>
              </a:pathLst>
            </a:custGeom>
            <a:solidFill>
              <a:srgbClr val="512F8D"/>
            </a:solidFill>
          </p:spPr>
          <p:txBody>
            <a:bodyPr/>
            <a:lstStyle/>
            <a:p>
              <a:endParaRPr lang="en-US"/>
            </a:p>
          </p:txBody>
        </p:sp>
        <p:sp>
          <p:nvSpPr>
            <p:cNvPr id="6" name="TextBox 11">
              <a:extLst>
                <a:ext uri="{FF2B5EF4-FFF2-40B4-BE49-F238E27FC236}">
                  <a16:creationId xmlns:a16="http://schemas.microsoft.com/office/drawing/2014/main" id="{FD68DED3-2DA5-B506-ADE2-736670D0DFDB}"/>
                </a:ext>
              </a:extLst>
            </p:cNvPr>
            <p:cNvSpPr txBox="1"/>
            <p:nvPr/>
          </p:nvSpPr>
          <p:spPr>
            <a:xfrm>
              <a:off x="0" y="-38100"/>
              <a:ext cx="2518046" cy="413820"/>
            </a:xfrm>
            <a:prstGeom prst="rect">
              <a:avLst/>
            </a:prstGeom>
          </p:spPr>
          <p:txBody>
            <a:bodyPr lIns="50800" tIns="50800" rIns="50800" bIns="50800" rtlCol="0" anchor="ctr"/>
            <a:lstStyle/>
            <a:p>
              <a:pPr algn="ctr">
                <a:lnSpc>
                  <a:spcPts val="2659"/>
                </a:lnSpc>
              </a:pPr>
              <a:endParaRPr/>
            </a:p>
          </p:txBody>
        </p:sp>
      </p:grpSp>
      <p:sp>
        <p:nvSpPr>
          <p:cNvPr id="7" name="TextBox 13">
            <a:extLst>
              <a:ext uri="{FF2B5EF4-FFF2-40B4-BE49-F238E27FC236}">
                <a16:creationId xmlns:a16="http://schemas.microsoft.com/office/drawing/2014/main" id="{47DA71C3-C8B8-1ABE-3970-91D92228CF4E}"/>
              </a:ext>
            </a:extLst>
          </p:cNvPr>
          <p:cNvSpPr txBox="1"/>
          <p:nvPr/>
        </p:nvSpPr>
        <p:spPr>
          <a:xfrm>
            <a:off x="1250381" y="2578629"/>
            <a:ext cx="9096118" cy="1477328"/>
          </a:xfrm>
          <a:prstGeom prst="rect">
            <a:avLst/>
          </a:prstGeom>
        </p:spPr>
        <p:txBody>
          <a:bodyPr wrap="square" lIns="0" tIns="0" rIns="0" bIns="0" rtlCol="0" anchor="t">
            <a:spAutoFit/>
          </a:bodyPr>
          <a:lstStyle/>
          <a:p>
            <a:pPr algn="ctr">
              <a:spcAft>
                <a:spcPts val="600"/>
              </a:spcAft>
            </a:pPr>
            <a:r>
              <a:rPr lang="en-AU" sz="3200" dirty="0">
                <a:solidFill>
                  <a:schemeClr val="bg1"/>
                </a:solidFill>
                <a:latin typeface="Century Gothic"/>
              </a:rPr>
              <a:t>What vox pop questions could capture today’s thinking about disability in a way that will feel revealing and profound tomorrow?</a:t>
            </a:r>
          </a:p>
        </p:txBody>
      </p:sp>
    </p:spTree>
    <p:extLst>
      <p:ext uri="{BB962C8B-B14F-4D97-AF65-F5344CB8AC3E}">
        <p14:creationId xmlns:p14="http://schemas.microsoft.com/office/powerpoint/2010/main" val="2477597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825BB-0DFC-60BB-64C6-31A8E5151D9A}"/>
              </a:ext>
            </a:extLst>
          </p:cNvPr>
          <p:cNvSpPr>
            <a:spLocks noGrp="1"/>
          </p:cNvSpPr>
          <p:nvPr>
            <p:ph type="title"/>
          </p:nvPr>
        </p:nvSpPr>
        <p:spPr>
          <a:xfrm>
            <a:off x="776614" y="274638"/>
            <a:ext cx="10805786" cy="1143000"/>
          </a:xfrm>
        </p:spPr>
        <p:txBody>
          <a:bodyPr anchor="ctr">
            <a:normAutofit/>
          </a:bodyPr>
          <a:lstStyle/>
          <a:p>
            <a:r>
              <a:rPr lang="en-US" dirty="0"/>
              <a:t>Where do we use Vox Pops?</a:t>
            </a:r>
          </a:p>
        </p:txBody>
      </p:sp>
      <p:sp>
        <p:nvSpPr>
          <p:cNvPr id="5" name="TextBox 4">
            <a:extLst>
              <a:ext uri="{FF2B5EF4-FFF2-40B4-BE49-F238E27FC236}">
                <a16:creationId xmlns:a16="http://schemas.microsoft.com/office/drawing/2014/main" id="{31D42C61-977F-1AB6-8095-3A683EF037E7}"/>
              </a:ext>
            </a:extLst>
          </p:cNvPr>
          <p:cNvSpPr txBox="1"/>
          <p:nvPr/>
        </p:nvSpPr>
        <p:spPr>
          <a:xfrm>
            <a:off x="776614" y="1606593"/>
            <a:ext cx="7515616" cy="4434291"/>
          </a:xfrm>
          <a:prstGeom prst="rect">
            <a:avLst/>
          </a:prstGeom>
          <a:noFill/>
        </p:spPr>
        <p:txBody>
          <a:bodyPr wrap="square" lIns="91440" tIns="45720" rIns="91440" bIns="45720" anchor="t">
            <a:spAutoFit/>
          </a:bodyPr>
          <a:lstStyle/>
          <a:p>
            <a:pPr>
              <a:lnSpc>
                <a:spcPct val="114000"/>
              </a:lnSpc>
              <a:spcAft>
                <a:spcPts val="600"/>
              </a:spcAft>
            </a:pPr>
            <a:r>
              <a:rPr lang="en-AU" sz="3200" dirty="0">
                <a:latin typeface="Century Gothic"/>
              </a:rPr>
              <a:t>News stories</a:t>
            </a:r>
          </a:p>
          <a:p>
            <a:pPr>
              <a:lnSpc>
                <a:spcPct val="114000"/>
              </a:lnSpc>
              <a:spcAft>
                <a:spcPts val="600"/>
              </a:spcAft>
            </a:pPr>
            <a:r>
              <a:rPr lang="en-AU" sz="3200" dirty="0">
                <a:latin typeface="Century Gothic"/>
              </a:rPr>
              <a:t>Radio stories / Podcasts</a:t>
            </a:r>
          </a:p>
          <a:p>
            <a:pPr>
              <a:lnSpc>
                <a:spcPct val="114000"/>
              </a:lnSpc>
              <a:spcAft>
                <a:spcPts val="600"/>
              </a:spcAft>
            </a:pPr>
            <a:r>
              <a:rPr lang="en-AU" sz="3200" dirty="0">
                <a:latin typeface="Century Gothic"/>
              </a:rPr>
              <a:t>Documentaries</a:t>
            </a:r>
          </a:p>
          <a:p>
            <a:pPr>
              <a:lnSpc>
                <a:spcPct val="114000"/>
              </a:lnSpc>
              <a:spcAft>
                <a:spcPts val="600"/>
              </a:spcAft>
            </a:pPr>
            <a:r>
              <a:rPr lang="en-AU" sz="3200" dirty="0">
                <a:latin typeface="Century Gothic"/>
              </a:rPr>
              <a:t>YouTube</a:t>
            </a:r>
          </a:p>
          <a:p>
            <a:pPr>
              <a:lnSpc>
                <a:spcPct val="114000"/>
              </a:lnSpc>
              <a:spcAft>
                <a:spcPts val="600"/>
              </a:spcAft>
            </a:pPr>
            <a:r>
              <a:rPr lang="en-AU" sz="3200" dirty="0">
                <a:latin typeface="Century Gothic"/>
              </a:rPr>
              <a:t>Instagram</a:t>
            </a:r>
          </a:p>
          <a:p>
            <a:pPr>
              <a:lnSpc>
                <a:spcPct val="114000"/>
              </a:lnSpc>
              <a:spcAft>
                <a:spcPts val="600"/>
              </a:spcAft>
            </a:pPr>
            <a:r>
              <a:rPr lang="en-AU" sz="3200" dirty="0">
                <a:latin typeface="Century Gothic"/>
              </a:rPr>
              <a:t>TikTok</a:t>
            </a:r>
          </a:p>
          <a:p>
            <a:pPr>
              <a:lnSpc>
                <a:spcPct val="114000"/>
              </a:lnSpc>
              <a:spcAft>
                <a:spcPts val="600"/>
              </a:spcAft>
            </a:pPr>
            <a:r>
              <a:rPr lang="en-AU" sz="3200" dirty="0">
                <a:latin typeface="Century Gothic"/>
              </a:rPr>
              <a:t>Other social media</a:t>
            </a:r>
          </a:p>
        </p:txBody>
      </p:sp>
      <p:pic>
        <p:nvPicPr>
          <p:cNvPr id="3" name="Picture 2">
            <a:extLst>
              <a:ext uri="{FF2B5EF4-FFF2-40B4-BE49-F238E27FC236}">
                <a16:creationId xmlns:a16="http://schemas.microsoft.com/office/drawing/2014/main" id="{97659203-3EA9-28C7-3E07-DCF4EE31F19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47912" y="274638"/>
            <a:ext cx="3139727" cy="3139727"/>
          </a:xfrm>
          <a:prstGeom prst="rect">
            <a:avLst/>
          </a:prstGeom>
        </p:spPr>
      </p:pic>
    </p:spTree>
    <p:extLst>
      <p:ext uri="{BB962C8B-B14F-4D97-AF65-F5344CB8AC3E}">
        <p14:creationId xmlns:p14="http://schemas.microsoft.com/office/powerpoint/2010/main" val="2214809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825BB-0DFC-60BB-64C6-31A8E5151D9A}"/>
              </a:ext>
            </a:extLst>
          </p:cNvPr>
          <p:cNvSpPr>
            <a:spLocks noGrp="1"/>
          </p:cNvSpPr>
          <p:nvPr>
            <p:ph type="title"/>
          </p:nvPr>
        </p:nvSpPr>
        <p:spPr>
          <a:xfrm>
            <a:off x="609600" y="274638"/>
            <a:ext cx="10972800" cy="1143000"/>
          </a:xfrm>
        </p:spPr>
        <p:txBody>
          <a:bodyPr anchor="ctr">
            <a:normAutofit/>
          </a:bodyPr>
          <a:lstStyle/>
          <a:p>
            <a:r>
              <a:rPr lang="en-US" dirty="0"/>
              <a:t>Radio Vox Pop - Emerging Voices (SYN)</a:t>
            </a:r>
          </a:p>
        </p:txBody>
      </p:sp>
      <p:pic>
        <p:nvPicPr>
          <p:cNvPr id="4" name="Emerging Voices LIVE SYBN.mp4" descr="White screen with black audio captions.">
            <a:hlinkClick r:id="" action="ppaction://media"/>
            <a:extLst>
              <a:ext uri="{FF2B5EF4-FFF2-40B4-BE49-F238E27FC236}">
                <a16:creationId xmlns:a16="http://schemas.microsoft.com/office/drawing/2014/main" id="{19F53B9B-9005-74D9-0B59-267CD789D6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1567950"/>
            <a:ext cx="8046160" cy="4525963"/>
          </a:xfrm>
          <a:prstGeom prst="rect">
            <a:avLst/>
          </a:prstGeom>
          <a:noFill/>
        </p:spPr>
      </p:pic>
    </p:spTree>
    <p:extLst>
      <p:ext uri="{BB962C8B-B14F-4D97-AF65-F5344CB8AC3E}">
        <p14:creationId xmlns:p14="http://schemas.microsoft.com/office/powerpoint/2010/main" val="358971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02A5C-E5A9-F2DF-3388-0A1B3BAAEC61}"/>
            </a:ext>
          </a:extLst>
        </p:cNvPr>
        <p:cNvGrpSpPr/>
        <p:nvPr/>
      </p:nvGrpSpPr>
      <p:grpSpPr>
        <a:xfrm>
          <a:off x="0" y="0"/>
          <a:ext cx="0" cy="0"/>
          <a:chOff x="0" y="0"/>
          <a:chExt cx="0" cy="0"/>
        </a:xfrm>
      </p:grpSpPr>
      <p:pic>
        <p:nvPicPr>
          <p:cNvPr id="4" name="Expressions of Gratitude in the Scottish Highlands.mp4" descr="Microphone set up on a tripod in the middle of a busy mall. Different individuals step up to the microphone and speak into it.">
            <a:hlinkClick r:id="" action="ppaction://media"/>
            <a:extLst>
              <a:ext uri="{FF2B5EF4-FFF2-40B4-BE49-F238E27FC236}">
                <a16:creationId xmlns:a16="http://schemas.microsoft.com/office/drawing/2014/main" id="{4D0F8841-74E3-5C7E-D365-E01403430F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75125" y="0"/>
            <a:ext cx="3841750" cy="6858000"/>
          </a:xfrm>
          <a:prstGeom prst="rect">
            <a:avLst/>
          </a:prstGeom>
        </p:spPr>
      </p:pic>
    </p:spTree>
    <p:extLst>
      <p:ext uri="{BB962C8B-B14F-4D97-AF65-F5344CB8AC3E}">
        <p14:creationId xmlns:p14="http://schemas.microsoft.com/office/powerpoint/2010/main" val="132055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991D9-7653-73D2-624A-F2EC9A8F18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933D61-1324-B91B-FFE2-667FD5225889}"/>
              </a:ext>
            </a:extLst>
          </p:cNvPr>
          <p:cNvSpPr>
            <a:spLocks noGrp="1"/>
          </p:cNvSpPr>
          <p:nvPr>
            <p:ph type="title"/>
          </p:nvPr>
        </p:nvSpPr>
        <p:spPr/>
        <p:txBody>
          <a:bodyPr/>
          <a:lstStyle/>
          <a:p>
            <a:r>
              <a:rPr lang="en-AU" dirty="0"/>
              <a:t>Planning your Vox Pop</a:t>
            </a:r>
            <a:endParaRPr dirty="0"/>
          </a:p>
        </p:txBody>
      </p:sp>
      <p:sp>
        <p:nvSpPr>
          <p:cNvPr id="3" name="Content Placeholder 2">
            <a:extLst>
              <a:ext uri="{FF2B5EF4-FFF2-40B4-BE49-F238E27FC236}">
                <a16:creationId xmlns:a16="http://schemas.microsoft.com/office/drawing/2014/main" id="{F85E6961-F02A-93B5-1C1C-A0460C887E92}"/>
              </a:ext>
            </a:extLst>
          </p:cNvPr>
          <p:cNvSpPr>
            <a:spLocks noGrp="1"/>
          </p:cNvSpPr>
          <p:nvPr>
            <p:ph idx="1"/>
          </p:nvPr>
        </p:nvSpPr>
        <p:spPr>
          <a:xfrm>
            <a:off x="609600" y="1791222"/>
            <a:ext cx="10087627" cy="4503560"/>
          </a:xfrm>
        </p:spPr>
        <p:txBody>
          <a:bodyPr vert="horz" lIns="91440" tIns="45720" rIns="91440" bIns="45720" rtlCol="0" anchor="t">
            <a:normAutofit/>
          </a:bodyPr>
          <a:lstStyle/>
          <a:p>
            <a:pPr marL="342900" lvl="0" indent="-342900">
              <a:lnSpc>
                <a:spcPct val="115000"/>
              </a:lnSpc>
              <a:buFont typeface="Arial" pitchFamily="2" charset="2"/>
              <a:buChar char="•"/>
            </a:pPr>
            <a:r>
              <a:rPr lang="en-US" sz="3200" dirty="0">
                <a:solidFill>
                  <a:srgbClr val="000000"/>
                </a:solidFill>
                <a:effectLst/>
                <a:ea typeface="Times New Roman" panose="02020603050405020304" pitchFamily="18" charset="0"/>
                <a:cs typeface="Times New Roman" panose="02020603050405020304" pitchFamily="18" charset="0"/>
              </a:rPr>
              <a:t>Topics can be light, serious, surprising</a:t>
            </a:r>
            <a:endParaRPr lang="en-US" sz="3200" dirty="0"/>
          </a:p>
          <a:p>
            <a:pPr marL="342900" lvl="0" indent="-342900">
              <a:lnSpc>
                <a:spcPct val="115000"/>
              </a:lnSpc>
              <a:buFont typeface="Arial" pitchFamily="2" charset="2"/>
              <a:buChar char="•"/>
            </a:pPr>
            <a:r>
              <a:rPr lang="en-US" sz="3200" dirty="0">
                <a:solidFill>
                  <a:srgbClr val="000000"/>
                </a:solidFill>
                <a:ea typeface="Times New Roman" panose="02020603050405020304" pitchFamily="18" charset="0"/>
                <a:cs typeface="Times New Roman" panose="02020603050405020304" pitchFamily="18" charset="0"/>
              </a:rPr>
              <a:t>Pick a question that genuinely interests you</a:t>
            </a:r>
          </a:p>
          <a:p>
            <a:pPr marL="342900" lvl="0" indent="-342900">
              <a:lnSpc>
                <a:spcPct val="115000"/>
              </a:lnSpc>
              <a:buFont typeface="Arial" pitchFamily="2" charset="2"/>
              <a:buChar char="•"/>
            </a:pPr>
            <a:r>
              <a:rPr lang="en-AU" sz="3200" dirty="0">
                <a:solidFill>
                  <a:srgbClr val="000000"/>
                </a:solidFill>
                <a:effectLst/>
                <a:ea typeface="Times New Roman" panose="02020603050405020304" pitchFamily="18" charset="0"/>
                <a:cs typeface="Times New Roman" panose="02020603050405020304" pitchFamily="18" charset="0"/>
              </a:rPr>
              <a:t>Ask open-ended questions. </a:t>
            </a:r>
          </a:p>
          <a:p>
            <a:pPr marL="342900" lvl="0" indent="-342900">
              <a:lnSpc>
                <a:spcPct val="115000"/>
              </a:lnSpc>
              <a:buFont typeface="Arial" pitchFamily="2" charset="2"/>
              <a:buChar char="•"/>
            </a:pPr>
            <a:r>
              <a:rPr lang="en-AU" sz="3200" dirty="0">
                <a:solidFill>
                  <a:srgbClr val="000000"/>
                </a:solidFill>
                <a:effectLst/>
                <a:ea typeface="Times New Roman" panose="02020603050405020304" pitchFamily="18" charset="0"/>
                <a:cs typeface="Times New Roman" panose="02020603050405020304" pitchFamily="18" charset="0"/>
              </a:rPr>
              <a:t>Go with a main single, simple question </a:t>
            </a:r>
          </a:p>
          <a:p>
            <a:pPr marL="342900" lvl="0" indent="-342900">
              <a:lnSpc>
                <a:spcPct val="115000"/>
              </a:lnSpc>
              <a:buFont typeface="Arial" pitchFamily="2" charset="2"/>
              <a:buChar char="•"/>
            </a:pPr>
            <a:r>
              <a:rPr lang="en-AU" sz="3200" b="0" i="0" u="none" strike="noStrike" dirty="0">
                <a:solidFill>
                  <a:srgbClr val="000000"/>
                </a:solidFill>
                <a:effectLst/>
              </a:rPr>
              <a:t>Let them talk. Stay quiet while they answer. Don’t fill the pause.</a:t>
            </a:r>
            <a:endParaRPr lang="en-US" sz="3200" dirty="0">
              <a:solidFill>
                <a:srgbClr val="000000"/>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5499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2FBE2-D212-9551-4A7B-6DA2C48FA1C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97A11A3-9C2F-8BAF-F472-9D3AB3058B2E}"/>
              </a:ext>
            </a:extLst>
          </p:cNvPr>
          <p:cNvSpPr txBox="1"/>
          <p:nvPr/>
        </p:nvSpPr>
        <p:spPr>
          <a:xfrm>
            <a:off x="663879" y="2413337"/>
            <a:ext cx="10647124" cy="830997"/>
          </a:xfrm>
          <a:prstGeom prst="rect">
            <a:avLst/>
          </a:prstGeom>
          <a:noFill/>
        </p:spPr>
        <p:txBody>
          <a:bodyPr wrap="square">
            <a:spAutoFit/>
          </a:bodyPr>
          <a:lstStyle/>
          <a:p>
            <a:r>
              <a:rPr lang="en-AU" sz="4800" b="1" dirty="0">
                <a:solidFill>
                  <a:srgbClr val="7030A0"/>
                </a:solidFill>
                <a:latin typeface="Century Gothic" panose="020B0502020202020204" pitchFamily="34" charset="0"/>
              </a:rPr>
              <a:t>Vox Pop Brainstorm and Practice</a:t>
            </a:r>
            <a:endParaRPr lang="en-US" sz="4800" b="1" dirty="0">
              <a:solidFill>
                <a:srgbClr val="7030A0"/>
              </a:solidFill>
              <a:latin typeface="Century Gothic" panose="020B0502020202020204" pitchFamily="34" charset="0"/>
            </a:endParaRPr>
          </a:p>
        </p:txBody>
      </p:sp>
    </p:spTree>
    <p:extLst>
      <p:ext uri="{BB962C8B-B14F-4D97-AF65-F5344CB8AC3E}">
        <p14:creationId xmlns:p14="http://schemas.microsoft.com/office/powerpoint/2010/main" val="694345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991D9-7653-73D2-624A-F2EC9A8F18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933D61-1324-B91B-FFE2-667FD5225889}"/>
              </a:ext>
            </a:extLst>
          </p:cNvPr>
          <p:cNvSpPr>
            <a:spLocks noGrp="1"/>
          </p:cNvSpPr>
          <p:nvPr>
            <p:ph type="title"/>
          </p:nvPr>
        </p:nvSpPr>
        <p:spPr/>
        <p:txBody>
          <a:bodyPr/>
          <a:lstStyle/>
          <a:p>
            <a:r>
              <a:rPr lang="en-AU" dirty="0">
                <a:latin typeface="Century Gothic"/>
              </a:rPr>
              <a:t>Vox Pop intro and outros</a:t>
            </a:r>
            <a:endParaRPr lang="en-US"/>
          </a:p>
        </p:txBody>
      </p:sp>
      <p:sp>
        <p:nvSpPr>
          <p:cNvPr id="3" name="Content Placeholder 2">
            <a:extLst>
              <a:ext uri="{FF2B5EF4-FFF2-40B4-BE49-F238E27FC236}">
                <a16:creationId xmlns:a16="http://schemas.microsoft.com/office/drawing/2014/main" id="{F85E6961-F02A-93B5-1C1C-A0460C887E92}"/>
              </a:ext>
            </a:extLst>
          </p:cNvPr>
          <p:cNvSpPr>
            <a:spLocks noGrp="1"/>
          </p:cNvSpPr>
          <p:nvPr>
            <p:ph idx="1"/>
          </p:nvPr>
        </p:nvSpPr>
        <p:spPr>
          <a:xfrm>
            <a:off x="609601" y="1853852"/>
            <a:ext cx="8077199" cy="2668044"/>
          </a:xfrm>
        </p:spPr>
        <p:txBody>
          <a:bodyPr>
            <a:normAutofit/>
          </a:bodyPr>
          <a:lstStyle/>
          <a:p>
            <a:pPr>
              <a:spcAft>
                <a:spcPts val="600"/>
              </a:spcAft>
            </a:pPr>
            <a:r>
              <a:rPr lang="en-AU" sz="3200" dirty="0"/>
              <a:t>Set the tone</a:t>
            </a:r>
          </a:p>
          <a:p>
            <a:pPr>
              <a:spcAft>
                <a:spcPts val="600"/>
              </a:spcAft>
            </a:pPr>
            <a:r>
              <a:rPr lang="en-AU" sz="3200" dirty="0"/>
              <a:t>Frame the story</a:t>
            </a:r>
          </a:p>
          <a:p>
            <a:pPr>
              <a:spcAft>
                <a:spcPts val="600"/>
              </a:spcAft>
            </a:pPr>
            <a:r>
              <a:rPr lang="en-AU" sz="3200" dirty="0"/>
              <a:t>Leave a lasting impression</a:t>
            </a:r>
          </a:p>
        </p:txBody>
      </p:sp>
    </p:spTree>
    <p:extLst>
      <p:ext uri="{BB962C8B-B14F-4D97-AF65-F5344CB8AC3E}">
        <p14:creationId xmlns:p14="http://schemas.microsoft.com/office/powerpoint/2010/main" val="1268302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475D6-014B-87CB-7393-B86B017DD752}"/>
              </a:ext>
            </a:extLst>
          </p:cNvPr>
          <p:cNvSpPr>
            <a:spLocks noGrp="1"/>
          </p:cNvSpPr>
          <p:nvPr>
            <p:ph type="title"/>
          </p:nvPr>
        </p:nvSpPr>
        <p:spPr/>
        <p:txBody>
          <a:bodyPr/>
          <a:lstStyle/>
          <a:p>
            <a:r>
              <a:rPr lang="en-US" dirty="0"/>
              <a:t>Why the intro matters</a:t>
            </a:r>
          </a:p>
        </p:txBody>
      </p:sp>
      <p:sp>
        <p:nvSpPr>
          <p:cNvPr id="3" name="Content Placeholder 2">
            <a:extLst>
              <a:ext uri="{FF2B5EF4-FFF2-40B4-BE49-F238E27FC236}">
                <a16:creationId xmlns:a16="http://schemas.microsoft.com/office/drawing/2014/main" id="{DF25BA22-5CF4-1E64-5495-DFB37B3FAAFA}"/>
              </a:ext>
            </a:extLst>
          </p:cNvPr>
          <p:cNvSpPr>
            <a:spLocks noGrp="1"/>
          </p:cNvSpPr>
          <p:nvPr>
            <p:ph idx="1"/>
          </p:nvPr>
        </p:nvSpPr>
        <p:spPr>
          <a:xfrm>
            <a:off x="609601" y="1600201"/>
            <a:ext cx="9974316" cy="4675339"/>
          </a:xfrm>
        </p:spPr>
        <p:txBody>
          <a:bodyPr vert="horz" lIns="91440" tIns="45720" rIns="91440" bIns="45720" rtlCol="0" anchor="t">
            <a:normAutofit/>
          </a:bodyPr>
          <a:lstStyle/>
          <a:p>
            <a:r>
              <a:rPr lang="en-US" sz="3200" dirty="0"/>
              <a:t>Grabs attention immediately</a:t>
            </a:r>
          </a:p>
          <a:p>
            <a:r>
              <a:rPr lang="en-US" sz="3200" dirty="0"/>
              <a:t>Explains what the topic is</a:t>
            </a:r>
          </a:p>
          <a:p>
            <a:r>
              <a:rPr lang="en-US" sz="3200" dirty="0"/>
              <a:t>Sets the tone and context</a:t>
            </a:r>
          </a:p>
          <a:p>
            <a:pPr marL="0" indent="0">
              <a:buNone/>
            </a:pPr>
            <a:endParaRPr lang="en-US" sz="800" dirty="0"/>
          </a:p>
          <a:p>
            <a:pPr marL="0" indent="0">
              <a:buNone/>
            </a:pPr>
            <a:r>
              <a:rPr lang="en-US" sz="3200" b="1" dirty="0">
                <a:latin typeface="Century Gothic"/>
              </a:rPr>
              <a:t>Example:</a:t>
            </a:r>
          </a:p>
          <a:p>
            <a:pPr marL="0" indent="0">
              <a:buNone/>
            </a:pPr>
            <a:r>
              <a:rPr lang="en-US" sz="3200" dirty="0">
                <a:latin typeface="Century Gothic"/>
              </a:rPr>
              <a:t>“Since the pandemic, more people work from home. I wanted to know what people think about this change.”</a:t>
            </a:r>
          </a:p>
        </p:txBody>
      </p:sp>
    </p:spTree>
    <p:extLst>
      <p:ext uri="{BB962C8B-B14F-4D97-AF65-F5344CB8AC3E}">
        <p14:creationId xmlns:p14="http://schemas.microsoft.com/office/powerpoint/2010/main" val="530342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475D6-014B-87CB-7393-B86B017DD752}"/>
              </a:ext>
            </a:extLst>
          </p:cNvPr>
          <p:cNvSpPr>
            <a:spLocks noGrp="1"/>
          </p:cNvSpPr>
          <p:nvPr>
            <p:ph type="title"/>
          </p:nvPr>
        </p:nvSpPr>
        <p:spPr/>
        <p:txBody>
          <a:bodyPr/>
          <a:lstStyle/>
          <a:p>
            <a:r>
              <a:rPr lang="en-US" dirty="0"/>
              <a:t>The outro: Making it feel complete</a:t>
            </a:r>
          </a:p>
        </p:txBody>
      </p:sp>
      <p:sp>
        <p:nvSpPr>
          <p:cNvPr id="3" name="Content Placeholder 2">
            <a:extLst>
              <a:ext uri="{FF2B5EF4-FFF2-40B4-BE49-F238E27FC236}">
                <a16:creationId xmlns:a16="http://schemas.microsoft.com/office/drawing/2014/main" id="{DF25BA22-5CF4-1E64-5495-DFB37B3FAAFA}"/>
              </a:ext>
            </a:extLst>
          </p:cNvPr>
          <p:cNvSpPr>
            <a:spLocks noGrp="1"/>
          </p:cNvSpPr>
          <p:nvPr>
            <p:ph idx="1"/>
          </p:nvPr>
        </p:nvSpPr>
        <p:spPr>
          <a:xfrm>
            <a:off x="609601" y="1600201"/>
            <a:ext cx="9581322" cy="4550078"/>
          </a:xfrm>
        </p:spPr>
        <p:txBody>
          <a:bodyPr vert="horz" lIns="91440" tIns="45720" rIns="91440" bIns="45720" rtlCol="0" anchor="t">
            <a:normAutofit/>
          </a:bodyPr>
          <a:lstStyle/>
          <a:p>
            <a:r>
              <a:rPr lang="en-US" sz="3200" dirty="0"/>
              <a:t>Optional to a reflection or final thought</a:t>
            </a:r>
          </a:p>
          <a:p>
            <a:pPr>
              <a:spcAft>
                <a:spcPts val="2400"/>
              </a:spcAft>
            </a:pPr>
            <a:r>
              <a:rPr lang="en-US" sz="3200" dirty="0"/>
              <a:t>Optional sign-off</a:t>
            </a:r>
          </a:p>
          <a:p>
            <a:pPr marL="0" indent="0">
              <a:buNone/>
            </a:pPr>
            <a:r>
              <a:rPr lang="en-US" sz="3200" b="1" dirty="0"/>
              <a:t>Example:</a:t>
            </a:r>
          </a:p>
          <a:p>
            <a:pPr marL="0" indent="0">
              <a:buNone/>
            </a:pPr>
            <a:r>
              <a:rPr lang="en-US" sz="3200" dirty="0">
                <a:latin typeface="Century Gothic"/>
              </a:rPr>
              <a:t>“The pandemic may have changed where we work, but for most people, it appears to be a change they don’t want to reverse.”</a:t>
            </a:r>
          </a:p>
        </p:txBody>
      </p:sp>
    </p:spTree>
    <p:extLst>
      <p:ext uri="{BB962C8B-B14F-4D97-AF65-F5344CB8AC3E}">
        <p14:creationId xmlns:p14="http://schemas.microsoft.com/office/powerpoint/2010/main" val="867176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77652-C19E-2DD2-A98D-8F042EFB0439}"/>
            </a:ext>
          </a:extLst>
        </p:cNvPr>
        <p:cNvGrpSpPr/>
        <p:nvPr/>
      </p:nvGrpSpPr>
      <p:grpSpPr>
        <a:xfrm>
          <a:off x="0" y="0"/>
          <a:ext cx="0" cy="0"/>
          <a:chOff x="0" y="0"/>
          <a:chExt cx="0" cy="0"/>
        </a:xfrm>
      </p:grpSpPr>
      <p:pic>
        <p:nvPicPr>
          <p:cNvPr id="5" name="snaptik_7549091541998980370_v2.mp4" descr="Young woman holding a microphone being filmed asking different people questions.">
            <a:hlinkClick r:id="" action="ppaction://media"/>
            <a:extLst>
              <a:ext uri="{FF2B5EF4-FFF2-40B4-BE49-F238E27FC236}">
                <a16:creationId xmlns:a16="http://schemas.microsoft.com/office/drawing/2014/main" id="{146CDF05-AF9E-B709-A7C1-4981D0A821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44674" y="0"/>
            <a:ext cx="3857625" cy="6858000"/>
          </a:xfrm>
          <a:prstGeom prst="rect">
            <a:avLst/>
          </a:prstGeom>
        </p:spPr>
      </p:pic>
    </p:spTree>
    <p:extLst>
      <p:ext uri="{BB962C8B-B14F-4D97-AF65-F5344CB8AC3E}">
        <p14:creationId xmlns:p14="http://schemas.microsoft.com/office/powerpoint/2010/main" val="74403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4000" dirty="0"/>
              <a:t>Welcome</a:t>
            </a:r>
          </a:p>
        </p:txBody>
      </p:sp>
      <p:sp>
        <p:nvSpPr>
          <p:cNvPr id="3" name="Content Placeholder 2"/>
          <p:cNvSpPr>
            <a:spLocks noGrp="1"/>
          </p:cNvSpPr>
          <p:nvPr>
            <p:ph idx="1"/>
          </p:nvPr>
        </p:nvSpPr>
        <p:spPr>
          <a:xfrm>
            <a:off x="609600" y="1600201"/>
            <a:ext cx="9356035" cy="4525963"/>
          </a:xfrm>
        </p:spPr>
        <p:txBody>
          <a:bodyPr/>
          <a:lstStyle/>
          <a:p>
            <a:r>
              <a:t>Acknowledgement of Country</a:t>
            </a:r>
          </a:p>
          <a:p>
            <a:r>
              <a:rPr lang="en-AU"/>
              <a:t>Recognition of </a:t>
            </a:r>
            <a:r>
              <a:t>disability community</a:t>
            </a:r>
          </a:p>
          <a:p>
            <a:r>
              <a:t>Meet today’s presenter</a:t>
            </a:r>
            <a:r>
              <a:rPr lang="en-AU"/>
              <a:t>:</a:t>
            </a:r>
          </a:p>
          <a:p>
            <a:pPr lvl="1"/>
            <a:r>
              <a:rPr lang="en-AU"/>
              <a:t>Carey Scheer</a:t>
            </a:r>
          </a:p>
          <a:p>
            <a:r>
              <a:t>Housekeeping: mute/unmute, </a:t>
            </a:r>
            <a:r>
              <a:rPr lang="en-AU"/>
              <a:t>raise your hand to speak, use the </a:t>
            </a:r>
            <a:r>
              <a:t>chat</a:t>
            </a:r>
            <a:endParaRPr lang="en-AU"/>
          </a:p>
          <a:p>
            <a:r>
              <a:rPr lang="en-AU"/>
              <a:t>Today’s session will be recorded</a:t>
            </a:r>
            <a:endParaRPr/>
          </a:p>
        </p:txBody>
      </p:sp>
      <p:pic>
        <p:nvPicPr>
          <p:cNvPr id="8" name="Picture 7">
            <a:extLst>
              <a:ext uri="{FF2B5EF4-FFF2-40B4-BE49-F238E27FC236}">
                <a16:creationId xmlns:a16="http://schemas.microsoft.com/office/drawing/2014/main" id="{F1772600-145C-FF94-D0A5-509095D6A0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88998" y="156302"/>
            <a:ext cx="3284668" cy="3284668"/>
          </a:xfrm>
          <a:prstGeom prst="rect">
            <a:avLst/>
          </a:prstGeom>
        </p:spPr>
      </p:pic>
      <p:sp>
        <p:nvSpPr>
          <p:cNvPr id="4" name="TextBox 3">
            <a:extLst>
              <a:ext uri="{FF2B5EF4-FFF2-40B4-BE49-F238E27FC236}">
                <a16:creationId xmlns:a16="http://schemas.microsoft.com/office/drawing/2014/main" id="{EB0CFA59-E62B-FB2E-4160-90EEF822D8C4}"/>
              </a:ext>
              <a:ext uri="{C183D7F6-B498-43B3-948B-1728B52AA6E4}">
                <adec:decorative xmlns:adec="http://schemas.microsoft.com/office/drawing/2017/decorative" val="1"/>
              </a:ext>
            </a:extLst>
          </p:cNvPr>
          <p:cNvSpPr txBox="1"/>
          <p:nvPr/>
        </p:nvSpPr>
        <p:spPr>
          <a:xfrm>
            <a:off x="5246897" y="557015"/>
            <a:ext cx="3050835" cy="584775"/>
          </a:xfrm>
          <a:prstGeom prst="rect">
            <a:avLst/>
          </a:prstGeom>
          <a:noFill/>
        </p:spPr>
        <p:txBody>
          <a:bodyPr wrap="none" rtlCol="0">
            <a:spAutoFit/>
          </a:bodyPr>
          <a:lstStyle/>
          <a:p>
            <a:r>
              <a:rPr lang="en-GB" sz="3200" b="1">
                <a:solidFill>
                  <a:srgbClr val="FF0000"/>
                </a:solidFill>
                <a:latin typeface="Century Gothic" panose="020B0502020202020204" pitchFamily="34" charset="0"/>
              </a:rPr>
              <a:t>PRESS RECORD</a:t>
            </a:r>
            <a:endParaRPr lang="en-AU" sz="3200" b="1">
              <a:solidFill>
                <a:srgbClr val="FF0000"/>
              </a:solidFill>
              <a:latin typeface="Century Gothic" panose="020B0502020202020204" pitchFamily="34" charset="0"/>
            </a:endParaRPr>
          </a:p>
        </p:txBody>
      </p:sp>
      <p:sp>
        <p:nvSpPr>
          <p:cNvPr id="5" name="Oval 4">
            <a:extLst>
              <a:ext uri="{FF2B5EF4-FFF2-40B4-BE49-F238E27FC236}">
                <a16:creationId xmlns:a16="http://schemas.microsoft.com/office/drawing/2014/main" id="{C3FD86BC-3DD8-7E97-7EB2-9BF99E61BB12}"/>
              </a:ext>
              <a:ext uri="{C183D7F6-B498-43B3-948B-1728B52AA6E4}">
                <adec:decorative xmlns:adec="http://schemas.microsoft.com/office/drawing/2017/decorative" val="1"/>
              </a:ext>
            </a:extLst>
          </p:cNvPr>
          <p:cNvSpPr/>
          <p:nvPr/>
        </p:nvSpPr>
        <p:spPr>
          <a:xfrm>
            <a:off x="4677403" y="610863"/>
            <a:ext cx="477078" cy="47707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991D9-7653-73D2-624A-F2EC9A8F18A9}"/>
            </a:ext>
          </a:extLst>
        </p:cNvPr>
        <p:cNvGrpSpPr/>
        <p:nvPr/>
      </p:nvGrpSpPr>
      <p:grpSpPr>
        <a:xfrm>
          <a:off x="0" y="0"/>
          <a:ext cx="0" cy="0"/>
          <a:chOff x="0" y="0"/>
          <a:chExt cx="0" cy="0"/>
        </a:xfrm>
      </p:grpSpPr>
      <p:pic>
        <p:nvPicPr>
          <p:cNvPr id="2" name="Carey Scheer_Vox POP WCAI Radio Station.mp4" descr="Black screen displaying white audio captions.">
            <a:hlinkClick r:id="" action="ppaction://media"/>
            <a:extLst>
              <a:ext uri="{FF2B5EF4-FFF2-40B4-BE49-F238E27FC236}">
                <a16:creationId xmlns:a16="http://schemas.microsoft.com/office/drawing/2014/main" id="{99C30ACF-D560-C3F6-8F4A-CAB8E97375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0834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475D6-014B-87CB-7393-B86B017DD752}"/>
              </a:ext>
            </a:extLst>
          </p:cNvPr>
          <p:cNvSpPr>
            <a:spLocks noGrp="1"/>
          </p:cNvSpPr>
          <p:nvPr>
            <p:ph type="title"/>
          </p:nvPr>
        </p:nvSpPr>
        <p:spPr/>
        <p:txBody>
          <a:bodyPr/>
          <a:lstStyle/>
          <a:p>
            <a:r>
              <a:rPr lang="en-US" dirty="0"/>
              <a:t>Mobile phone filming tips</a:t>
            </a:r>
          </a:p>
        </p:txBody>
      </p:sp>
      <p:sp>
        <p:nvSpPr>
          <p:cNvPr id="3" name="Content Placeholder 2">
            <a:extLst>
              <a:ext uri="{FF2B5EF4-FFF2-40B4-BE49-F238E27FC236}">
                <a16:creationId xmlns:a16="http://schemas.microsoft.com/office/drawing/2014/main" id="{DF25BA22-5CF4-1E64-5495-DFB37B3FAAFA}"/>
              </a:ext>
            </a:extLst>
          </p:cNvPr>
          <p:cNvSpPr>
            <a:spLocks noGrp="1"/>
          </p:cNvSpPr>
          <p:nvPr>
            <p:ph idx="1"/>
          </p:nvPr>
        </p:nvSpPr>
        <p:spPr>
          <a:xfrm>
            <a:off x="609600" y="1600202"/>
            <a:ext cx="10972800" cy="3347580"/>
          </a:xfrm>
        </p:spPr>
        <p:txBody>
          <a:bodyPr>
            <a:normAutofit/>
          </a:bodyPr>
          <a:lstStyle/>
          <a:p>
            <a:pPr>
              <a:spcAft>
                <a:spcPts val="1200"/>
              </a:spcAft>
            </a:pPr>
            <a:r>
              <a:rPr lang="en-US" sz="3200" dirty="0"/>
              <a:t>The best equipment is what you have!</a:t>
            </a:r>
          </a:p>
          <a:p>
            <a:pPr>
              <a:spcAft>
                <a:spcPts val="1200"/>
              </a:spcAft>
            </a:pPr>
            <a:r>
              <a:rPr lang="en-US" sz="3200" dirty="0"/>
              <a:t>Don’t wait for the right gear. Just get started. </a:t>
            </a:r>
          </a:p>
          <a:p>
            <a:pPr>
              <a:spcAft>
                <a:spcPts val="1200"/>
              </a:spcAft>
            </a:pPr>
            <a:r>
              <a:rPr lang="en-US" sz="3200" dirty="0"/>
              <a:t>Doesn’t have to polished.</a:t>
            </a:r>
          </a:p>
        </p:txBody>
      </p:sp>
    </p:spTree>
    <p:extLst>
      <p:ext uri="{BB962C8B-B14F-4D97-AF65-F5344CB8AC3E}">
        <p14:creationId xmlns:p14="http://schemas.microsoft.com/office/powerpoint/2010/main" val="2899652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1335F-07D7-1164-C4AC-6C8482B159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7ADCB1-F33F-A9CD-8B6B-55B371641CDE}"/>
              </a:ext>
            </a:extLst>
          </p:cNvPr>
          <p:cNvSpPr>
            <a:spLocks noGrp="1"/>
          </p:cNvSpPr>
          <p:nvPr>
            <p:ph type="title"/>
          </p:nvPr>
        </p:nvSpPr>
        <p:spPr>
          <a:xfrm>
            <a:off x="609600" y="274638"/>
            <a:ext cx="10972800" cy="1779630"/>
          </a:xfrm>
        </p:spPr>
        <p:txBody>
          <a:bodyPr>
            <a:normAutofit/>
          </a:bodyPr>
          <a:lstStyle/>
          <a:p>
            <a:r>
              <a:rPr lang="en-AU" sz="4200" dirty="0">
                <a:latin typeface="Century Gothic"/>
              </a:rPr>
              <a:t>Equipment</a:t>
            </a:r>
            <a:br>
              <a:rPr lang="en-AU" sz="4200" dirty="0">
                <a:latin typeface="Century Gothic"/>
              </a:rPr>
            </a:br>
            <a:r>
              <a:rPr lang="en-AU" sz="4200" dirty="0">
                <a:latin typeface="Century Gothic"/>
              </a:rPr>
              <a:t>extras</a:t>
            </a:r>
            <a:endParaRPr sz="4200" dirty="0"/>
          </a:p>
        </p:txBody>
      </p:sp>
      <p:pic>
        <p:nvPicPr>
          <p:cNvPr id="5" name="Picture 4" descr="A black smartphone in a gimble- a device used to keep the phone steady while filming. &#10;&#10;">
            <a:extLst>
              <a:ext uri="{FF2B5EF4-FFF2-40B4-BE49-F238E27FC236}">
                <a16:creationId xmlns:a16="http://schemas.microsoft.com/office/drawing/2014/main" id="{BA573FAB-941D-70ED-2817-2BC57CA42435}"/>
              </a:ext>
            </a:extLst>
          </p:cNvPr>
          <p:cNvPicPr>
            <a:picLocks noChangeAspect="1"/>
          </p:cNvPicPr>
          <p:nvPr/>
        </p:nvPicPr>
        <p:blipFill>
          <a:blip r:embed="rId3"/>
          <a:stretch>
            <a:fillRect/>
          </a:stretch>
        </p:blipFill>
        <p:spPr>
          <a:xfrm>
            <a:off x="2724593" y="396689"/>
            <a:ext cx="7772400" cy="5829300"/>
          </a:xfrm>
          <a:prstGeom prst="rect">
            <a:avLst/>
          </a:prstGeom>
        </p:spPr>
      </p:pic>
      <p:pic>
        <p:nvPicPr>
          <p:cNvPr id="10" name="Picture 9" descr="A microphone and a usb adapter&#10;&#10;">
            <a:extLst>
              <a:ext uri="{FF2B5EF4-FFF2-40B4-BE49-F238E27FC236}">
                <a16:creationId xmlns:a16="http://schemas.microsoft.com/office/drawing/2014/main" id="{75A53640-4C8A-E001-C234-E8777C96308D}"/>
              </a:ext>
            </a:extLst>
          </p:cNvPr>
          <p:cNvPicPr>
            <a:picLocks noChangeAspect="1"/>
          </p:cNvPicPr>
          <p:nvPr/>
        </p:nvPicPr>
        <p:blipFill>
          <a:blip r:embed="rId4"/>
          <a:stretch>
            <a:fillRect/>
          </a:stretch>
        </p:blipFill>
        <p:spPr>
          <a:xfrm>
            <a:off x="8951" y="3037410"/>
            <a:ext cx="5565697" cy="3702929"/>
          </a:xfrm>
          <a:prstGeom prst="rect">
            <a:avLst/>
          </a:prstGeom>
        </p:spPr>
      </p:pic>
      <p:pic>
        <p:nvPicPr>
          <p:cNvPr id="14" name="Picture 13" descr="A black phone on a tripod&#10;&#10;">
            <a:extLst>
              <a:ext uri="{FF2B5EF4-FFF2-40B4-BE49-F238E27FC236}">
                <a16:creationId xmlns:a16="http://schemas.microsoft.com/office/drawing/2014/main" id="{E9D4F7BA-BEE8-D469-D734-6896F2BD5C21}"/>
              </a:ext>
            </a:extLst>
          </p:cNvPr>
          <p:cNvPicPr>
            <a:picLocks noChangeAspect="1"/>
          </p:cNvPicPr>
          <p:nvPr/>
        </p:nvPicPr>
        <p:blipFill>
          <a:blip r:embed="rId5"/>
          <a:stretch>
            <a:fillRect/>
          </a:stretch>
        </p:blipFill>
        <p:spPr>
          <a:xfrm>
            <a:off x="6617354" y="-354151"/>
            <a:ext cx="6219854" cy="6219854"/>
          </a:xfrm>
          <a:prstGeom prst="rect">
            <a:avLst/>
          </a:prstGeom>
        </p:spPr>
      </p:pic>
    </p:spTree>
    <p:extLst>
      <p:ext uri="{BB962C8B-B14F-4D97-AF65-F5344CB8AC3E}">
        <p14:creationId xmlns:p14="http://schemas.microsoft.com/office/powerpoint/2010/main" val="2862751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475D6-014B-87CB-7393-B86B017DD752}"/>
              </a:ext>
            </a:extLst>
          </p:cNvPr>
          <p:cNvSpPr>
            <a:spLocks noGrp="1"/>
          </p:cNvSpPr>
          <p:nvPr>
            <p:ph type="title"/>
          </p:nvPr>
        </p:nvSpPr>
        <p:spPr/>
        <p:txBody>
          <a:bodyPr/>
          <a:lstStyle/>
          <a:p>
            <a:r>
              <a:rPr lang="en-US" dirty="0" err="1"/>
              <a:t>Prioritise</a:t>
            </a:r>
            <a:r>
              <a:rPr lang="en-US" dirty="0"/>
              <a:t> sound</a:t>
            </a:r>
          </a:p>
        </p:txBody>
      </p:sp>
      <p:sp>
        <p:nvSpPr>
          <p:cNvPr id="3" name="Content Placeholder 2">
            <a:extLst>
              <a:ext uri="{FF2B5EF4-FFF2-40B4-BE49-F238E27FC236}">
                <a16:creationId xmlns:a16="http://schemas.microsoft.com/office/drawing/2014/main" id="{DF25BA22-5CF4-1E64-5495-DFB37B3FAAFA}"/>
              </a:ext>
            </a:extLst>
          </p:cNvPr>
          <p:cNvSpPr>
            <a:spLocks noGrp="1"/>
          </p:cNvSpPr>
          <p:nvPr>
            <p:ph idx="1"/>
          </p:nvPr>
        </p:nvSpPr>
        <p:spPr>
          <a:xfrm>
            <a:off x="609600" y="1600201"/>
            <a:ext cx="10310191" cy="3936303"/>
          </a:xfrm>
        </p:spPr>
        <p:txBody>
          <a:bodyPr>
            <a:normAutofit/>
          </a:bodyPr>
          <a:lstStyle/>
          <a:p>
            <a:pPr>
              <a:spcAft>
                <a:spcPts val="1800"/>
              </a:spcAft>
              <a:defRPr sz="2000"/>
            </a:pPr>
            <a:r>
              <a:rPr lang="en-AU" sz="3200" dirty="0"/>
              <a:t>Use a mic if you have one.</a:t>
            </a:r>
          </a:p>
          <a:p>
            <a:pPr>
              <a:spcAft>
                <a:spcPts val="1800"/>
              </a:spcAft>
              <a:defRPr sz="2000"/>
            </a:pPr>
            <a:r>
              <a:rPr lang="en-AU" sz="3200" dirty="0"/>
              <a:t>No mic? Stand within 1 metre and block wind with your hand.</a:t>
            </a:r>
          </a:p>
          <a:p>
            <a:pPr>
              <a:spcAft>
                <a:spcPts val="1800"/>
              </a:spcAft>
              <a:defRPr sz="2000"/>
            </a:pPr>
            <a:r>
              <a:rPr lang="en-AU" sz="3200" dirty="0"/>
              <a:t>Stay away from traffic, wind, loud music.</a:t>
            </a:r>
          </a:p>
        </p:txBody>
      </p:sp>
    </p:spTree>
    <p:extLst>
      <p:ext uri="{BB962C8B-B14F-4D97-AF65-F5344CB8AC3E}">
        <p14:creationId xmlns:p14="http://schemas.microsoft.com/office/powerpoint/2010/main" val="3746303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475D6-014B-87CB-7393-B86B017DD752}"/>
              </a:ext>
            </a:extLst>
          </p:cNvPr>
          <p:cNvSpPr>
            <a:spLocks noGrp="1"/>
          </p:cNvSpPr>
          <p:nvPr>
            <p:ph type="title"/>
          </p:nvPr>
        </p:nvSpPr>
        <p:spPr/>
        <p:txBody>
          <a:bodyPr/>
          <a:lstStyle/>
          <a:p>
            <a:r>
              <a:rPr lang="en-US" dirty="0"/>
              <a:t>Landscape or portrait?</a:t>
            </a:r>
          </a:p>
        </p:txBody>
      </p:sp>
      <p:sp>
        <p:nvSpPr>
          <p:cNvPr id="3" name="Content Placeholder 2">
            <a:extLst>
              <a:ext uri="{FF2B5EF4-FFF2-40B4-BE49-F238E27FC236}">
                <a16:creationId xmlns:a16="http://schemas.microsoft.com/office/drawing/2014/main" id="{DF25BA22-5CF4-1E64-5495-DFB37B3FAAFA}"/>
              </a:ext>
            </a:extLst>
          </p:cNvPr>
          <p:cNvSpPr>
            <a:spLocks noGrp="1"/>
          </p:cNvSpPr>
          <p:nvPr>
            <p:ph idx="1"/>
          </p:nvPr>
        </p:nvSpPr>
        <p:spPr>
          <a:xfrm>
            <a:off x="609600" y="1600202"/>
            <a:ext cx="10310191" cy="3739242"/>
          </a:xfrm>
        </p:spPr>
        <p:txBody>
          <a:bodyPr vert="horz" lIns="91440" tIns="45720" rIns="91440" bIns="45720" rtlCol="0" anchor="t">
            <a:normAutofit/>
          </a:bodyPr>
          <a:lstStyle/>
          <a:p>
            <a:pPr>
              <a:lnSpc>
                <a:spcPct val="114000"/>
              </a:lnSpc>
              <a:defRPr sz="2000"/>
            </a:pPr>
            <a:r>
              <a:rPr lang="en-AU" sz="3200" dirty="0">
                <a:latin typeface="Century Gothic"/>
              </a:rPr>
              <a:t>Portrait (9:16): Reels, TikTok, Instagram</a:t>
            </a:r>
            <a:endParaRPr lang="en-AU" sz="3200" dirty="0"/>
          </a:p>
          <a:p>
            <a:pPr>
              <a:lnSpc>
                <a:spcPct val="114000"/>
              </a:lnSpc>
              <a:spcAft>
                <a:spcPts val="2400"/>
              </a:spcAft>
              <a:defRPr sz="2000"/>
            </a:pPr>
            <a:r>
              <a:rPr lang="en-AU" sz="3200" dirty="0"/>
              <a:t>Landscape (16:9): TV, YouTube, website</a:t>
            </a:r>
            <a:endParaRPr lang="en-US" sz="3200" dirty="0"/>
          </a:p>
          <a:p>
            <a:pPr marL="0" indent="0">
              <a:lnSpc>
                <a:spcPct val="114000"/>
              </a:lnSpc>
              <a:buNone/>
            </a:pPr>
            <a:r>
              <a:rPr lang="en-AU" sz="3200" b="0" i="0" u="none" strike="noStrike" dirty="0">
                <a:solidFill>
                  <a:srgbClr val="000000"/>
                </a:solidFill>
                <a:effectLst/>
              </a:rPr>
              <a:t>If you think you might want both, step back a little when filming in landscape. You can crop later.</a:t>
            </a:r>
            <a:endParaRPr lang="en-US" sz="3200" dirty="0"/>
          </a:p>
        </p:txBody>
      </p:sp>
    </p:spTree>
    <p:extLst>
      <p:ext uri="{BB962C8B-B14F-4D97-AF65-F5344CB8AC3E}">
        <p14:creationId xmlns:p14="http://schemas.microsoft.com/office/powerpoint/2010/main" val="3353033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475D6-014B-87CB-7393-B86B017DD752}"/>
              </a:ext>
            </a:extLst>
          </p:cNvPr>
          <p:cNvSpPr>
            <a:spLocks noGrp="1"/>
          </p:cNvSpPr>
          <p:nvPr>
            <p:ph type="title"/>
          </p:nvPr>
        </p:nvSpPr>
        <p:spPr>
          <a:xfrm>
            <a:off x="576197" y="274638"/>
            <a:ext cx="11006203" cy="1143000"/>
          </a:xfrm>
        </p:spPr>
        <p:txBody>
          <a:bodyPr/>
          <a:lstStyle/>
          <a:p>
            <a:r>
              <a:rPr lang="en-US" dirty="0"/>
              <a:t>Rule of thirds </a:t>
            </a:r>
          </a:p>
        </p:txBody>
      </p:sp>
      <p:pic>
        <p:nvPicPr>
          <p:cNvPr id="4" name="Online Media 3" descr="Rule Of Thirds - Framing and Composition Explained">
            <a:hlinkClick r:id="" action="ppaction://media"/>
            <a:extLst>
              <a:ext uri="{FF2B5EF4-FFF2-40B4-BE49-F238E27FC236}">
                <a16:creationId xmlns:a16="http://schemas.microsoft.com/office/drawing/2014/main" id="{C8C0B4BD-FDD3-72E7-EEF7-6B5E7B21B612}"/>
              </a:ext>
            </a:extLst>
          </p:cNvPr>
          <p:cNvPicPr>
            <a:picLocks noGrp="1" noRot="1" noChangeAspect="1"/>
          </p:cNvPicPr>
          <p:nvPr>
            <p:ph idx="1"/>
            <a:videoFile r:link="rId1"/>
          </p:nvPr>
        </p:nvPicPr>
        <p:blipFill>
          <a:blip r:embed="rId4"/>
          <a:stretch>
            <a:fillRect/>
          </a:stretch>
        </p:blipFill>
        <p:spPr>
          <a:xfrm>
            <a:off x="1760538" y="1600200"/>
            <a:ext cx="8010525" cy="4525963"/>
          </a:xfrm>
          <a:prstGeom prst="rect">
            <a:avLst/>
          </a:prstGeom>
        </p:spPr>
      </p:pic>
    </p:spTree>
    <p:extLst>
      <p:ext uri="{BB962C8B-B14F-4D97-AF65-F5344CB8AC3E}">
        <p14:creationId xmlns:p14="http://schemas.microsoft.com/office/powerpoint/2010/main" val="290000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E2A2E-D5F2-C599-F719-F8317486C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7E2BD-A0BB-1999-C4CE-9A41D613190B}"/>
              </a:ext>
            </a:extLst>
          </p:cNvPr>
          <p:cNvSpPr>
            <a:spLocks noGrp="1"/>
          </p:cNvSpPr>
          <p:nvPr>
            <p:ph type="title"/>
          </p:nvPr>
        </p:nvSpPr>
        <p:spPr>
          <a:xfrm>
            <a:off x="609600" y="587789"/>
            <a:ext cx="3749458" cy="1143000"/>
          </a:xfrm>
        </p:spPr>
        <p:txBody>
          <a:bodyPr>
            <a:normAutofit fontScale="90000"/>
          </a:bodyPr>
          <a:lstStyle/>
          <a:p>
            <a:r>
              <a:rPr lang="en-AU" dirty="0"/>
              <a:t>Rule of thirds - vertical</a:t>
            </a:r>
            <a:endParaRPr dirty="0"/>
          </a:p>
        </p:txBody>
      </p:sp>
      <p:pic>
        <p:nvPicPr>
          <p:cNvPr id="3" name="vertical rule of 3rd Zight Recording 2025-10-27 at 06.52.27 pm.mp4" descr="Vertical video of a young male speaking to the camera.">
            <a:hlinkClick r:id="" action="ppaction://media"/>
            <a:extLst>
              <a:ext uri="{FF2B5EF4-FFF2-40B4-BE49-F238E27FC236}">
                <a16:creationId xmlns:a16="http://schemas.microsoft.com/office/drawing/2014/main" id="{09CC9754-7497-4745-9D6A-EB3727C0A0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58736" y="0"/>
            <a:ext cx="3857625" cy="6858000"/>
          </a:xfrm>
          <a:prstGeom prst="rect">
            <a:avLst/>
          </a:prstGeom>
        </p:spPr>
      </p:pic>
    </p:spTree>
    <p:extLst>
      <p:ext uri="{BB962C8B-B14F-4D97-AF65-F5344CB8AC3E}">
        <p14:creationId xmlns:p14="http://schemas.microsoft.com/office/powerpoint/2010/main" val="182040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E2A2E-D5F2-C599-F719-F8317486C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7E2BD-A0BB-1999-C4CE-9A41D613190B}"/>
              </a:ext>
            </a:extLst>
          </p:cNvPr>
          <p:cNvSpPr>
            <a:spLocks noGrp="1"/>
          </p:cNvSpPr>
          <p:nvPr>
            <p:ph type="title"/>
          </p:nvPr>
        </p:nvSpPr>
        <p:spPr/>
        <p:txBody>
          <a:bodyPr/>
          <a:lstStyle/>
          <a:p>
            <a:r>
              <a:rPr lang="en-AU" dirty="0"/>
              <a:t>Light the face, not the back</a:t>
            </a:r>
            <a:endParaRPr dirty="0"/>
          </a:p>
        </p:txBody>
      </p:sp>
      <p:sp>
        <p:nvSpPr>
          <p:cNvPr id="4" name="TextBox 3">
            <a:extLst>
              <a:ext uri="{FF2B5EF4-FFF2-40B4-BE49-F238E27FC236}">
                <a16:creationId xmlns:a16="http://schemas.microsoft.com/office/drawing/2014/main" id="{76D34495-09A7-A7F9-6B94-3E9C2D30BD7C}"/>
              </a:ext>
            </a:extLst>
          </p:cNvPr>
          <p:cNvSpPr txBox="1"/>
          <p:nvPr/>
        </p:nvSpPr>
        <p:spPr>
          <a:xfrm>
            <a:off x="609600" y="1670319"/>
            <a:ext cx="10288044" cy="4280403"/>
          </a:xfrm>
          <a:prstGeom prst="rect">
            <a:avLst/>
          </a:prstGeom>
          <a:noFill/>
        </p:spPr>
        <p:txBody>
          <a:bodyPr wrap="square">
            <a:spAutoFit/>
          </a:bodyPr>
          <a:lstStyle/>
          <a:p>
            <a:pPr marL="457200" indent="-457200">
              <a:lnSpc>
                <a:spcPct val="114000"/>
              </a:lnSpc>
              <a:spcAft>
                <a:spcPts val="600"/>
              </a:spcAft>
              <a:buFont typeface="Arial" panose="020B0604020202020204" pitchFamily="34" charset="0"/>
              <a:buChar char="•"/>
              <a:defRPr sz="2000"/>
            </a:pPr>
            <a:r>
              <a:rPr lang="en-AU" sz="3200" dirty="0">
                <a:latin typeface="Century Gothic" panose="020B0502020202020204" pitchFamily="34" charset="0"/>
              </a:rPr>
              <a:t>Face your speaker toward the light.</a:t>
            </a:r>
          </a:p>
          <a:p>
            <a:pPr marL="457200" indent="-457200">
              <a:lnSpc>
                <a:spcPct val="114000"/>
              </a:lnSpc>
              <a:spcAft>
                <a:spcPts val="600"/>
              </a:spcAft>
              <a:buFont typeface="Arial" panose="020B0604020202020204" pitchFamily="34" charset="0"/>
              <a:buChar char="•"/>
              <a:defRPr sz="2000"/>
            </a:pPr>
            <a:r>
              <a:rPr lang="en-AU" sz="3200" dirty="0">
                <a:latin typeface="Century Gothic" panose="020B0502020202020204" pitchFamily="34" charset="0"/>
              </a:rPr>
              <a:t>Soft shade beats harsh midday sun.</a:t>
            </a:r>
          </a:p>
          <a:p>
            <a:pPr marL="457200" indent="-457200">
              <a:lnSpc>
                <a:spcPct val="114000"/>
              </a:lnSpc>
              <a:spcAft>
                <a:spcPts val="600"/>
              </a:spcAft>
              <a:buFont typeface="Arial" panose="020B0604020202020204" pitchFamily="34" charset="0"/>
              <a:buChar char="•"/>
              <a:defRPr sz="2000"/>
            </a:pPr>
            <a:r>
              <a:rPr lang="en-AU" sz="3200" dirty="0">
                <a:latin typeface="Century Gothic" panose="020B0502020202020204" pitchFamily="34" charset="0"/>
              </a:rPr>
              <a:t>Avoid strong backlight (bright sky behind them).</a:t>
            </a:r>
          </a:p>
          <a:p>
            <a:pPr marL="457200" indent="-457200">
              <a:lnSpc>
                <a:spcPct val="114000"/>
              </a:lnSpc>
              <a:spcAft>
                <a:spcPts val="600"/>
              </a:spcAft>
              <a:buFont typeface="Arial" panose="020B0604020202020204" pitchFamily="34" charset="0"/>
              <a:buChar char="•"/>
              <a:defRPr sz="2000"/>
            </a:pPr>
            <a:r>
              <a:rPr lang="en-AU" sz="3200" dirty="0">
                <a:latin typeface="Century Gothic" panose="020B0502020202020204" pitchFamily="34" charset="0"/>
              </a:rPr>
              <a:t>Indoors: stand near a window with light on their face.</a:t>
            </a:r>
          </a:p>
          <a:p>
            <a:pPr marL="457200" indent="-457200">
              <a:lnSpc>
                <a:spcPct val="114000"/>
              </a:lnSpc>
              <a:spcAft>
                <a:spcPts val="600"/>
              </a:spcAft>
              <a:buFont typeface="Arial" panose="020B0604020202020204" pitchFamily="34" charset="0"/>
              <a:buChar char="•"/>
              <a:defRPr sz="2000"/>
            </a:pPr>
            <a:r>
              <a:rPr lang="en-AU" sz="3200" b="0" i="0" u="none" strike="noStrike" dirty="0">
                <a:solidFill>
                  <a:srgbClr val="000000"/>
                </a:solidFill>
                <a:effectLst/>
                <a:latin typeface="Century Gothic" panose="020B0502020202020204" pitchFamily="34" charset="0"/>
              </a:rPr>
              <a:t>If the background is brighter than their face, move.</a:t>
            </a:r>
            <a:endParaRPr lang="en-AU" sz="3200" dirty="0">
              <a:latin typeface="Century Gothic" panose="020B0502020202020204" pitchFamily="34" charset="0"/>
            </a:endParaRPr>
          </a:p>
        </p:txBody>
      </p:sp>
    </p:spTree>
    <p:extLst>
      <p:ext uri="{BB962C8B-B14F-4D97-AF65-F5344CB8AC3E}">
        <p14:creationId xmlns:p14="http://schemas.microsoft.com/office/powerpoint/2010/main" val="1670915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E2A2E-D5F2-C599-F719-F8317486C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7E2BD-A0BB-1999-C4CE-9A41D613190B}"/>
              </a:ext>
            </a:extLst>
          </p:cNvPr>
          <p:cNvSpPr>
            <a:spLocks noGrp="1"/>
          </p:cNvSpPr>
          <p:nvPr>
            <p:ph type="title"/>
          </p:nvPr>
        </p:nvSpPr>
        <p:spPr>
          <a:xfrm>
            <a:off x="609600" y="274638"/>
            <a:ext cx="10972800" cy="1143000"/>
          </a:xfrm>
        </p:spPr>
        <p:txBody>
          <a:bodyPr/>
          <a:lstStyle/>
          <a:p>
            <a:r>
              <a:rPr lang="en-AU" dirty="0"/>
              <a:t>Directing and people skills</a:t>
            </a:r>
            <a:endParaRPr dirty="0"/>
          </a:p>
        </p:txBody>
      </p:sp>
      <p:sp>
        <p:nvSpPr>
          <p:cNvPr id="4" name="TextBox 3">
            <a:extLst>
              <a:ext uri="{FF2B5EF4-FFF2-40B4-BE49-F238E27FC236}">
                <a16:creationId xmlns:a16="http://schemas.microsoft.com/office/drawing/2014/main" id="{76D34495-09A7-A7F9-6B94-3E9C2D30BD7C}"/>
              </a:ext>
            </a:extLst>
          </p:cNvPr>
          <p:cNvSpPr txBox="1"/>
          <p:nvPr/>
        </p:nvSpPr>
        <p:spPr>
          <a:xfrm>
            <a:off x="609600" y="1693211"/>
            <a:ext cx="9886122" cy="3691973"/>
          </a:xfrm>
          <a:prstGeom prst="rect">
            <a:avLst/>
          </a:prstGeom>
          <a:noFill/>
        </p:spPr>
        <p:txBody>
          <a:bodyPr wrap="square">
            <a:spAutoFit/>
          </a:bodyPr>
          <a:lstStyle/>
          <a:p>
            <a:pPr marL="571500" indent="-571500">
              <a:lnSpc>
                <a:spcPct val="150000"/>
              </a:lnSpc>
              <a:buFont typeface="Arial" panose="020B0604020202020204" pitchFamily="34" charset="0"/>
              <a:buChar char="•"/>
              <a:defRPr sz="2000"/>
            </a:pPr>
            <a:r>
              <a:rPr lang="en-AU" sz="3200" dirty="0">
                <a:latin typeface="Century Gothic" panose="020B0502020202020204" pitchFamily="34" charset="0"/>
              </a:rPr>
              <a:t>Introduce yourself and ask permission</a:t>
            </a:r>
          </a:p>
          <a:p>
            <a:pPr marL="571500" indent="-571500">
              <a:lnSpc>
                <a:spcPct val="150000"/>
              </a:lnSpc>
              <a:buFont typeface="Arial" panose="020B0604020202020204" pitchFamily="34" charset="0"/>
              <a:buChar char="•"/>
              <a:defRPr sz="2000"/>
            </a:pPr>
            <a:r>
              <a:rPr lang="en-AU" sz="3200" dirty="0">
                <a:latin typeface="Century Gothic" panose="020B0502020202020204" pitchFamily="34" charset="0"/>
              </a:rPr>
              <a:t>Be respectful and calm, not pushy</a:t>
            </a:r>
          </a:p>
          <a:p>
            <a:pPr marL="571500" indent="-571500">
              <a:lnSpc>
                <a:spcPct val="150000"/>
              </a:lnSpc>
              <a:buFont typeface="Arial" panose="020B0604020202020204" pitchFamily="34" charset="0"/>
              <a:buChar char="•"/>
              <a:defRPr sz="2000"/>
            </a:pPr>
            <a:r>
              <a:rPr lang="en-AU" sz="3200" dirty="0">
                <a:latin typeface="Century Gothic" panose="020B0502020202020204" pitchFamily="34" charset="0"/>
              </a:rPr>
              <a:t>If they’re nervous, warm them up with an easy question</a:t>
            </a:r>
          </a:p>
          <a:p>
            <a:pPr marL="571500" indent="-571500">
              <a:lnSpc>
                <a:spcPct val="150000"/>
              </a:lnSpc>
              <a:buFont typeface="Arial" panose="020B0604020202020204" pitchFamily="34" charset="0"/>
              <a:buChar char="•"/>
              <a:defRPr sz="2000"/>
            </a:pPr>
            <a:r>
              <a:rPr lang="en-AU" sz="3200" dirty="0">
                <a:latin typeface="Century Gothic" panose="020B0502020202020204" pitchFamily="34" charset="0"/>
              </a:rPr>
              <a:t>Keep them still in frame while you talk</a:t>
            </a:r>
          </a:p>
        </p:txBody>
      </p:sp>
    </p:spTree>
    <p:extLst>
      <p:ext uri="{BB962C8B-B14F-4D97-AF65-F5344CB8AC3E}">
        <p14:creationId xmlns:p14="http://schemas.microsoft.com/office/powerpoint/2010/main" val="860377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E2A2E-D5F2-C599-F719-F8317486C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7E2BD-A0BB-1999-C4CE-9A41D613190B}"/>
              </a:ext>
            </a:extLst>
          </p:cNvPr>
          <p:cNvSpPr>
            <a:spLocks noGrp="1"/>
          </p:cNvSpPr>
          <p:nvPr>
            <p:ph type="title"/>
          </p:nvPr>
        </p:nvSpPr>
        <p:spPr/>
        <p:txBody>
          <a:bodyPr/>
          <a:lstStyle/>
          <a:p>
            <a:r>
              <a:rPr lang="en-AU"/>
              <a:t>Can we just film it and post it?</a:t>
            </a:r>
          </a:p>
        </p:txBody>
      </p:sp>
      <p:sp>
        <p:nvSpPr>
          <p:cNvPr id="4" name="TextBox 3">
            <a:extLst>
              <a:ext uri="{FF2B5EF4-FFF2-40B4-BE49-F238E27FC236}">
                <a16:creationId xmlns:a16="http://schemas.microsoft.com/office/drawing/2014/main" id="{76D34495-09A7-A7F9-6B94-3E9C2D30BD7C}"/>
              </a:ext>
            </a:extLst>
          </p:cNvPr>
          <p:cNvSpPr txBox="1"/>
          <p:nvPr/>
        </p:nvSpPr>
        <p:spPr>
          <a:xfrm>
            <a:off x="609600" y="1953019"/>
            <a:ext cx="9647583" cy="1475981"/>
          </a:xfrm>
          <a:prstGeom prst="rect">
            <a:avLst/>
          </a:prstGeom>
          <a:noFill/>
        </p:spPr>
        <p:txBody>
          <a:bodyPr wrap="square">
            <a:spAutoFit/>
          </a:bodyPr>
          <a:lstStyle/>
          <a:p>
            <a:pPr marL="571500" indent="-571500">
              <a:lnSpc>
                <a:spcPct val="150000"/>
              </a:lnSpc>
              <a:buFont typeface="Arial" panose="020B0604020202020204" pitchFamily="34" charset="0"/>
              <a:buChar char="•"/>
              <a:defRPr sz="2000"/>
            </a:pPr>
            <a:r>
              <a:rPr lang="en-AU" sz="3200" dirty="0">
                <a:latin typeface="Century Gothic" panose="020B0502020202020204" pitchFamily="34" charset="0"/>
              </a:rPr>
              <a:t>Is it </a:t>
            </a:r>
            <a:r>
              <a:rPr lang="en-AU" sz="3200" b="1" dirty="0">
                <a:latin typeface="Century Gothic" panose="020B0502020202020204" pitchFamily="34" charset="0"/>
              </a:rPr>
              <a:t>legal</a:t>
            </a:r>
            <a:r>
              <a:rPr lang="en-AU" sz="3200" dirty="0">
                <a:latin typeface="Century Gothic" panose="020B0502020202020204" pitchFamily="34" charset="0"/>
              </a:rPr>
              <a:t>?</a:t>
            </a:r>
          </a:p>
          <a:p>
            <a:pPr marL="571500" indent="-571500">
              <a:lnSpc>
                <a:spcPct val="150000"/>
              </a:lnSpc>
              <a:buFont typeface="Arial" panose="020B0604020202020204" pitchFamily="34" charset="0"/>
              <a:buChar char="•"/>
              <a:defRPr sz="2000"/>
            </a:pPr>
            <a:r>
              <a:rPr lang="en-AU" sz="3200" dirty="0">
                <a:latin typeface="Century Gothic" panose="020B0502020202020204" pitchFamily="34" charset="0"/>
              </a:rPr>
              <a:t>Is it </a:t>
            </a:r>
            <a:r>
              <a:rPr lang="en-AU" sz="3200" b="1" dirty="0">
                <a:latin typeface="Century Gothic" panose="020B0502020202020204" pitchFamily="34" charset="0"/>
              </a:rPr>
              <a:t>ethical</a:t>
            </a:r>
            <a:r>
              <a:rPr lang="en-AU" sz="3200" dirty="0">
                <a:latin typeface="Century Gothic" panose="020B0502020202020204" pitchFamily="34" charset="0"/>
              </a:rPr>
              <a:t>?</a:t>
            </a:r>
          </a:p>
        </p:txBody>
      </p:sp>
    </p:spTree>
    <p:extLst>
      <p:ext uri="{BB962C8B-B14F-4D97-AF65-F5344CB8AC3E}">
        <p14:creationId xmlns:p14="http://schemas.microsoft.com/office/powerpoint/2010/main" val="1523544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F91059-CD93-E199-B901-C5A6411143B5}"/>
              </a:ext>
            </a:extLst>
          </p:cNvPr>
          <p:cNvSpPr>
            <a:spLocks noGrp="1"/>
          </p:cNvSpPr>
          <p:nvPr>
            <p:ph type="title"/>
          </p:nvPr>
        </p:nvSpPr>
        <p:spPr/>
        <p:txBody>
          <a:bodyPr>
            <a:normAutofit/>
          </a:bodyPr>
          <a:lstStyle/>
          <a:p>
            <a:r>
              <a:rPr lang="en-US" sz="4000" dirty="0"/>
              <a:t>What is a vox pop?</a:t>
            </a:r>
          </a:p>
        </p:txBody>
      </p:sp>
      <mc:AlternateContent xmlns:mc="http://schemas.openxmlformats.org/markup-compatibility/2006" xmlns:cx1="http://schemas.microsoft.com/office/drawing/2015/9/8/chartex">
        <mc:Choice Requires="cx1">
          <p:graphicFrame>
            <p:nvGraphicFramePr>
              <p:cNvPr id="8" name="Chart 7" descr="Graph representing how confident the workshop registrants feel using social media. 14% are not at all confident, 14% are slightly confident, 50% are moderately confident, 14% are very confident, 7% are extremely confident.">
                <a:extLst>
                  <a:ext uri="{FF2B5EF4-FFF2-40B4-BE49-F238E27FC236}">
                    <a16:creationId xmlns:a16="http://schemas.microsoft.com/office/drawing/2014/main" id="{6BD9B0AB-B00E-42FD-A55D-0ED80E5EEE01}"/>
                  </a:ext>
                </a:extLst>
              </p:cNvPr>
              <p:cNvGraphicFramePr/>
              <p:nvPr>
                <p:extLst>
                  <p:ext uri="{D42A27DB-BD31-4B8C-83A1-F6EECF244321}">
                    <p14:modId xmlns:p14="http://schemas.microsoft.com/office/powerpoint/2010/main" val="1922716357"/>
                  </p:ext>
                </p:extLst>
              </p:nvPr>
            </p:nvGraphicFramePr>
            <p:xfrm>
              <a:off x="609600" y="1417638"/>
              <a:ext cx="10097596" cy="486173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8" name="Chart 7" descr="Graph representing how confident the workshop registrants feel using social media. 14% are not at all confident, 14% are slightly confident, 50% are moderately confident, 14% are very confident, 7% are extremely confident.">
                <a:extLst>
                  <a:ext uri="{FF2B5EF4-FFF2-40B4-BE49-F238E27FC236}">
                    <a16:creationId xmlns:a16="http://schemas.microsoft.com/office/drawing/2014/main" id="{6BD9B0AB-B00E-42FD-A55D-0ED80E5EEE01}"/>
                  </a:ext>
                </a:extLst>
              </p:cNvPr>
              <p:cNvPicPr>
                <a:picLocks noGrp="1" noRot="1" noChangeAspect="1" noMove="1" noResize="1" noEditPoints="1" noAdjustHandles="1" noChangeArrowheads="1" noChangeShapeType="1"/>
              </p:cNvPicPr>
              <p:nvPr/>
            </p:nvPicPr>
            <p:blipFill>
              <a:blip r:embed="rId4"/>
              <a:stretch>
                <a:fillRect/>
              </a:stretch>
            </p:blipFill>
            <p:spPr>
              <a:xfrm>
                <a:off x="609600" y="1417638"/>
                <a:ext cx="10097596" cy="4861737"/>
              </a:xfrm>
              <a:prstGeom prst="rect">
                <a:avLst/>
              </a:prstGeom>
            </p:spPr>
          </p:pic>
        </mc:Fallback>
      </mc:AlternateContent>
      <p:pic>
        <p:nvPicPr>
          <p:cNvPr id="3" name="Picture 2" descr="Cartoon character of a robot holding a camera, filming a green alien holding a microphone">
            <a:extLst>
              <a:ext uri="{FF2B5EF4-FFF2-40B4-BE49-F238E27FC236}">
                <a16:creationId xmlns:a16="http://schemas.microsoft.com/office/drawing/2014/main" id="{71158212-C952-5BF8-5FAB-36324E6373E5}"/>
              </a:ext>
            </a:extLst>
          </p:cNvPr>
          <p:cNvPicPr>
            <a:picLocks noChangeAspect="1"/>
          </p:cNvPicPr>
          <p:nvPr/>
        </p:nvPicPr>
        <p:blipFill>
          <a:blip r:embed="rId5"/>
          <a:stretch>
            <a:fillRect/>
          </a:stretch>
        </p:blipFill>
        <p:spPr>
          <a:xfrm>
            <a:off x="1772198" y="1645954"/>
            <a:ext cx="7772400" cy="4371975"/>
          </a:xfrm>
          <a:prstGeom prst="rect">
            <a:avLst/>
          </a:prstGeom>
        </p:spPr>
      </p:pic>
    </p:spTree>
    <p:extLst>
      <p:ext uri="{BB962C8B-B14F-4D97-AF65-F5344CB8AC3E}">
        <p14:creationId xmlns:p14="http://schemas.microsoft.com/office/powerpoint/2010/main" val="419172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E2A2E-D5F2-C599-F719-F8317486C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7E2BD-A0BB-1999-C4CE-9A41D613190B}"/>
              </a:ext>
            </a:extLst>
          </p:cNvPr>
          <p:cNvSpPr>
            <a:spLocks noGrp="1"/>
          </p:cNvSpPr>
          <p:nvPr>
            <p:ph type="title"/>
          </p:nvPr>
        </p:nvSpPr>
        <p:spPr/>
        <p:txBody>
          <a:bodyPr/>
          <a:lstStyle/>
          <a:p>
            <a:r>
              <a:rPr lang="en-AU"/>
              <a:t>What does the law say?</a:t>
            </a:r>
          </a:p>
        </p:txBody>
      </p:sp>
      <p:sp>
        <p:nvSpPr>
          <p:cNvPr id="4" name="TextBox 3">
            <a:extLst>
              <a:ext uri="{FF2B5EF4-FFF2-40B4-BE49-F238E27FC236}">
                <a16:creationId xmlns:a16="http://schemas.microsoft.com/office/drawing/2014/main" id="{76D34495-09A7-A7F9-6B94-3E9C2D30BD7C}"/>
              </a:ext>
            </a:extLst>
          </p:cNvPr>
          <p:cNvSpPr txBox="1"/>
          <p:nvPr/>
        </p:nvSpPr>
        <p:spPr>
          <a:xfrm>
            <a:off x="609600" y="1843950"/>
            <a:ext cx="9886122" cy="3170099"/>
          </a:xfrm>
          <a:prstGeom prst="rect">
            <a:avLst/>
          </a:prstGeom>
          <a:noFill/>
        </p:spPr>
        <p:txBody>
          <a:bodyPr wrap="square">
            <a:spAutoFit/>
          </a:bodyPr>
          <a:lstStyle/>
          <a:p>
            <a:pPr>
              <a:spcAft>
                <a:spcPts val="1200"/>
              </a:spcAft>
            </a:pPr>
            <a:r>
              <a:rPr lang="en-AU" sz="3200" dirty="0">
                <a:latin typeface="Century Gothic" panose="020B0502020202020204" pitchFamily="34" charset="0"/>
              </a:rPr>
              <a:t>Filming adults in public is generally allowed.</a:t>
            </a:r>
          </a:p>
          <a:p>
            <a:pPr>
              <a:spcAft>
                <a:spcPts val="1200"/>
              </a:spcAft>
            </a:pPr>
            <a:r>
              <a:rPr lang="en-AU" sz="3200" dirty="0">
                <a:latin typeface="Century Gothic" panose="020B0502020202020204" pitchFamily="34" charset="0"/>
              </a:rPr>
              <a:t>You can usually publish that footage.</a:t>
            </a:r>
          </a:p>
          <a:p>
            <a:pPr>
              <a:spcAft>
                <a:spcPts val="1200"/>
              </a:spcAft>
            </a:pPr>
            <a:r>
              <a:rPr lang="en-AU" sz="3200" dirty="0">
                <a:latin typeface="Century Gothic" panose="020B0502020202020204" pitchFamily="34" charset="0"/>
              </a:rPr>
              <a:t>You can’t secretly record private conversations.</a:t>
            </a:r>
          </a:p>
          <a:p>
            <a:pPr>
              <a:spcAft>
                <a:spcPts val="1200"/>
              </a:spcAft>
            </a:pPr>
            <a:r>
              <a:rPr lang="en-AU" sz="3200" dirty="0">
                <a:latin typeface="Century Gothic" panose="020B0502020202020204" pitchFamily="34" charset="0"/>
              </a:rPr>
              <a:t>Some locations are off limits.</a:t>
            </a:r>
          </a:p>
          <a:p>
            <a:pPr>
              <a:spcAft>
                <a:spcPts val="1200"/>
              </a:spcAft>
            </a:pPr>
            <a:r>
              <a:rPr lang="en-AU" sz="3200" dirty="0">
                <a:latin typeface="Century Gothic" panose="020B0502020202020204" pitchFamily="34" charset="0"/>
              </a:rPr>
              <a:t>Don’t deceptively edit.</a:t>
            </a:r>
          </a:p>
        </p:txBody>
      </p:sp>
    </p:spTree>
    <p:extLst>
      <p:ext uri="{BB962C8B-B14F-4D97-AF65-F5344CB8AC3E}">
        <p14:creationId xmlns:p14="http://schemas.microsoft.com/office/powerpoint/2010/main" val="878084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E2A2E-D5F2-C599-F719-F8317486C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7E2BD-A0BB-1999-C4CE-9A41D613190B}"/>
              </a:ext>
            </a:extLst>
          </p:cNvPr>
          <p:cNvSpPr>
            <a:spLocks noGrp="1"/>
          </p:cNvSpPr>
          <p:nvPr>
            <p:ph type="title"/>
          </p:nvPr>
        </p:nvSpPr>
        <p:spPr/>
        <p:txBody>
          <a:bodyPr/>
          <a:lstStyle/>
          <a:p>
            <a:r>
              <a:rPr lang="en-AU" dirty="0"/>
              <a:t>Get consent – verbal recorded</a:t>
            </a:r>
          </a:p>
        </p:txBody>
      </p:sp>
      <p:sp>
        <p:nvSpPr>
          <p:cNvPr id="4" name="TextBox 3">
            <a:extLst>
              <a:ext uri="{FF2B5EF4-FFF2-40B4-BE49-F238E27FC236}">
                <a16:creationId xmlns:a16="http://schemas.microsoft.com/office/drawing/2014/main" id="{76D34495-09A7-A7F9-6B94-3E9C2D30BD7C}"/>
              </a:ext>
            </a:extLst>
          </p:cNvPr>
          <p:cNvSpPr txBox="1"/>
          <p:nvPr/>
        </p:nvSpPr>
        <p:spPr>
          <a:xfrm>
            <a:off x="609600" y="1417638"/>
            <a:ext cx="9112469" cy="4985980"/>
          </a:xfrm>
          <a:prstGeom prst="rect">
            <a:avLst/>
          </a:prstGeom>
          <a:noFill/>
        </p:spPr>
        <p:txBody>
          <a:bodyPr wrap="square">
            <a:spAutoFit/>
          </a:bodyPr>
          <a:lstStyle/>
          <a:p>
            <a:pPr marL="457200" indent="-457200">
              <a:spcAft>
                <a:spcPts val="600"/>
              </a:spcAft>
              <a:buFont typeface="Arial" panose="020B0604020202020204" pitchFamily="34" charset="0"/>
              <a:buChar char="•"/>
            </a:pPr>
            <a:r>
              <a:rPr lang="en-AU" sz="3200" dirty="0">
                <a:latin typeface="Century Gothic" panose="020B0502020202020204" pitchFamily="34" charset="0"/>
              </a:rPr>
              <a:t>Did they understand who you are representing?</a:t>
            </a:r>
          </a:p>
          <a:p>
            <a:pPr marL="457200" indent="-457200">
              <a:spcAft>
                <a:spcPts val="600"/>
              </a:spcAft>
              <a:buFont typeface="Arial" panose="020B0604020202020204" pitchFamily="34" charset="0"/>
              <a:buChar char="•"/>
            </a:pPr>
            <a:r>
              <a:rPr lang="en-AU" sz="3200" dirty="0">
                <a:latin typeface="Century Gothic" panose="020B0502020202020204" pitchFamily="34" charset="0"/>
              </a:rPr>
              <a:t>Did they agree to be filmed?</a:t>
            </a:r>
          </a:p>
          <a:p>
            <a:pPr marL="457200" indent="-457200">
              <a:spcAft>
                <a:spcPts val="1200"/>
              </a:spcAft>
              <a:buFont typeface="Arial" panose="020B0604020202020204" pitchFamily="34" charset="0"/>
              <a:buChar char="•"/>
            </a:pPr>
            <a:r>
              <a:rPr lang="en-AU" sz="3200" dirty="0">
                <a:latin typeface="Century Gothic" panose="020B0502020202020204" pitchFamily="34" charset="0"/>
              </a:rPr>
              <a:t>Did they agree to us posting it publicly?</a:t>
            </a:r>
          </a:p>
          <a:p>
            <a:pPr>
              <a:spcAft>
                <a:spcPts val="1200"/>
              </a:spcAft>
            </a:pPr>
            <a:r>
              <a:rPr lang="en-AU" sz="3200" b="1" i="0" u="none" strike="noStrike" dirty="0">
                <a:solidFill>
                  <a:srgbClr val="000000"/>
                </a:solidFill>
                <a:effectLst/>
                <a:latin typeface="Century Gothic" panose="020B0502020202020204" pitchFamily="34" charset="0"/>
              </a:rPr>
              <a:t>Record their consent on camera</a:t>
            </a:r>
          </a:p>
          <a:p>
            <a:pPr>
              <a:spcAft>
                <a:spcPts val="1200"/>
              </a:spcAft>
            </a:pPr>
            <a:r>
              <a:rPr lang="en-AU" sz="3200" b="0" i="0" u="none" strike="noStrike" dirty="0">
                <a:solidFill>
                  <a:srgbClr val="000000"/>
                </a:solidFill>
                <a:effectLst/>
                <a:latin typeface="Century Gothic" panose="020B0502020202020204" pitchFamily="34" charset="0"/>
              </a:rPr>
              <a:t>"Can you please say your first name, and confirm you’re happy for us to film you and share this video on our socials, website, and other channels?"</a:t>
            </a:r>
            <a:endParaRPr lang="en-AU" sz="3200" dirty="0">
              <a:latin typeface="Century Gothic" panose="020B0502020202020204" pitchFamily="34" charset="0"/>
            </a:endParaRPr>
          </a:p>
        </p:txBody>
      </p:sp>
    </p:spTree>
    <p:extLst>
      <p:ext uri="{BB962C8B-B14F-4D97-AF65-F5344CB8AC3E}">
        <p14:creationId xmlns:p14="http://schemas.microsoft.com/office/powerpoint/2010/main" val="1490170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E2A2E-D5F2-C599-F719-F8317486C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7E2BD-A0BB-1999-C4CE-9A41D613190B}"/>
              </a:ext>
            </a:extLst>
          </p:cNvPr>
          <p:cNvSpPr>
            <a:spLocks noGrp="1"/>
          </p:cNvSpPr>
          <p:nvPr>
            <p:ph type="title"/>
          </p:nvPr>
        </p:nvSpPr>
        <p:spPr/>
        <p:txBody>
          <a:bodyPr/>
          <a:lstStyle/>
          <a:p>
            <a:r>
              <a:rPr lang="en-AU"/>
              <a:t>When do you need written consent?</a:t>
            </a:r>
          </a:p>
        </p:txBody>
      </p:sp>
      <p:sp>
        <p:nvSpPr>
          <p:cNvPr id="4" name="TextBox 3">
            <a:extLst>
              <a:ext uri="{FF2B5EF4-FFF2-40B4-BE49-F238E27FC236}">
                <a16:creationId xmlns:a16="http://schemas.microsoft.com/office/drawing/2014/main" id="{76D34495-09A7-A7F9-6B94-3E9C2D30BD7C}"/>
              </a:ext>
            </a:extLst>
          </p:cNvPr>
          <p:cNvSpPr txBox="1"/>
          <p:nvPr/>
        </p:nvSpPr>
        <p:spPr>
          <a:xfrm>
            <a:off x="609600" y="1492795"/>
            <a:ext cx="9886122" cy="4610942"/>
          </a:xfrm>
          <a:prstGeom prst="rect">
            <a:avLst/>
          </a:prstGeom>
          <a:noFill/>
        </p:spPr>
        <p:txBody>
          <a:bodyPr wrap="square">
            <a:spAutoFit/>
          </a:bodyPr>
          <a:lstStyle/>
          <a:p>
            <a:pPr marL="457200" indent="-457200">
              <a:lnSpc>
                <a:spcPct val="114000"/>
              </a:lnSpc>
              <a:spcAft>
                <a:spcPts val="600"/>
              </a:spcAft>
              <a:buFont typeface="Arial" panose="020B0604020202020204" pitchFamily="34" charset="0"/>
              <a:buChar char="•"/>
            </a:pPr>
            <a:r>
              <a:rPr lang="en-AU" sz="3200" dirty="0">
                <a:latin typeface="Century Gothic" panose="020B0502020202020204" pitchFamily="34" charset="0"/>
              </a:rPr>
              <a:t>If it’s going on your personal social media just as a story clip, verbal on-camera consent is usually enough.</a:t>
            </a:r>
          </a:p>
          <a:p>
            <a:pPr marL="457200" indent="-457200">
              <a:lnSpc>
                <a:spcPct val="114000"/>
              </a:lnSpc>
              <a:spcAft>
                <a:spcPts val="600"/>
              </a:spcAft>
              <a:buFont typeface="Arial" panose="020B0604020202020204" pitchFamily="34" charset="0"/>
              <a:buChar char="•"/>
            </a:pPr>
            <a:r>
              <a:rPr lang="en-AU" sz="3200" dirty="0">
                <a:latin typeface="Century Gothic" panose="020B0502020202020204" pitchFamily="34" charset="0"/>
              </a:rPr>
              <a:t>If you plan to use their face to promote a program, service, funding pitch, ad, brochure, website banner, be used by an org, or business - then best practice is to get a written consent signed.</a:t>
            </a:r>
          </a:p>
        </p:txBody>
      </p:sp>
    </p:spTree>
    <p:extLst>
      <p:ext uri="{BB962C8B-B14F-4D97-AF65-F5344CB8AC3E}">
        <p14:creationId xmlns:p14="http://schemas.microsoft.com/office/powerpoint/2010/main" val="2982009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latin typeface="Century Gothic"/>
              </a:rPr>
              <a:t>Wrap-</a:t>
            </a:r>
            <a:r>
              <a:rPr lang="en-AU" dirty="0">
                <a:latin typeface="Century Gothic"/>
              </a:rPr>
              <a:t>u</a:t>
            </a:r>
            <a:r>
              <a:rPr dirty="0">
                <a:latin typeface="Century Gothic"/>
              </a:rPr>
              <a:t>p </a:t>
            </a:r>
            <a:r>
              <a:rPr lang="en-GB" dirty="0">
                <a:latin typeface="Century Gothic"/>
              </a:rPr>
              <a:t>– Key points</a:t>
            </a:r>
            <a:endParaRPr dirty="0"/>
          </a:p>
        </p:txBody>
      </p:sp>
      <p:sp>
        <p:nvSpPr>
          <p:cNvPr id="3" name="Content Placeholder 2"/>
          <p:cNvSpPr>
            <a:spLocks noGrp="1"/>
          </p:cNvSpPr>
          <p:nvPr>
            <p:ph idx="1"/>
          </p:nvPr>
        </p:nvSpPr>
        <p:spPr>
          <a:xfrm>
            <a:off x="609600" y="1570957"/>
            <a:ext cx="9661742" cy="4779739"/>
          </a:xfrm>
        </p:spPr>
        <p:txBody>
          <a:bodyPr vert="horz" lIns="91440" tIns="45720" rIns="91440" bIns="45720" rtlCol="0" anchor="t">
            <a:normAutofit/>
          </a:bodyPr>
          <a:lstStyle/>
          <a:p>
            <a:r>
              <a:rPr lang="en-US" sz="3200" dirty="0">
                <a:latin typeface="Century Gothic"/>
              </a:rPr>
              <a:t>Be friendly, don't pressure people.</a:t>
            </a:r>
            <a:endParaRPr lang="en-US" sz="3200" dirty="0"/>
          </a:p>
          <a:p>
            <a:r>
              <a:rPr lang="en-US" sz="3200" dirty="0">
                <a:latin typeface="Century Gothic"/>
              </a:rPr>
              <a:t>Lead with one clear, open-ended question</a:t>
            </a:r>
          </a:p>
          <a:p>
            <a:pPr lvl="1"/>
            <a:r>
              <a:rPr lang="en-US" sz="3000" dirty="0">
                <a:latin typeface="Century Gothic"/>
              </a:rPr>
              <a:t>Can follow up with further prompting questions: E.g. Tell me more about that?</a:t>
            </a:r>
            <a:endParaRPr lang="en-US" sz="3000" dirty="0"/>
          </a:p>
          <a:p>
            <a:r>
              <a:rPr lang="en-US" sz="3200" dirty="0">
                <a:latin typeface="Century Gothic"/>
              </a:rPr>
              <a:t>Be genuinely interested in your questions.</a:t>
            </a:r>
            <a:endParaRPr lang="en-US" sz="3200" dirty="0"/>
          </a:p>
          <a:p>
            <a:r>
              <a:rPr lang="en-US" sz="3200" dirty="0" err="1">
                <a:latin typeface="Century Gothic"/>
              </a:rPr>
              <a:t>Prioritise</a:t>
            </a:r>
            <a:r>
              <a:rPr lang="en-US" sz="3200" dirty="0">
                <a:latin typeface="Century Gothic"/>
              </a:rPr>
              <a:t> good sound.</a:t>
            </a:r>
          </a:p>
          <a:p>
            <a:r>
              <a:rPr lang="en-US" sz="3200" dirty="0">
                <a:latin typeface="Century Gothic"/>
              </a:rPr>
              <a:t>Frame simply: Rule of thirds.</a:t>
            </a:r>
            <a:endParaRPr lang="en-US" sz="3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5569D-480C-9769-FDEF-EA1A57C9C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C8F5C9-580C-4F40-C408-F59C8F481438}"/>
              </a:ext>
            </a:extLst>
          </p:cNvPr>
          <p:cNvSpPr>
            <a:spLocks noGrp="1"/>
          </p:cNvSpPr>
          <p:nvPr>
            <p:ph type="title"/>
          </p:nvPr>
        </p:nvSpPr>
        <p:spPr/>
        <p:txBody>
          <a:bodyPr/>
          <a:lstStyle/>
          <a:p>
            <a:r>
              <a:rPr dirty="0">
                <a:latin typeface="Century Gothic"/>
              </a:rPr>
              <a:t>Wrap-</a:t>
            </a:r>
            <a:r>
              <a:rPr lang="en-AU" dirty="0">
                <a:latin typeface="Century Gothic"/>
              </a:rPr>
              <a:t>u</a:t>
            </a:r>
            <a:r>
              <a:rPr dirty="0">
                <a:latin typeface="Century Gothic"/>
              </a:rPr>
              <a:t>p </a:t>
            </a:r>
            <a:r>
              <a:rPr lang="en-GB" dirty="0">
                <a:latin typeface="Century Gothic"/>
              </a:rPr>
              <a:t>– Key points continued</a:t>
            </a:r>
            <a:endParaRPr dirty="0"/>
          </a:p>
        </p:txBody>
      </p:sp>
      <p:sp>
        <p:nvSpPr>
          <p:cNvPr id="3" name="Content Placeholder 2">
            <a:extLst>
              <a:ext uri="{FF2B5EF4-FFF2-40B4-BE49-F238E27FC236}">
                <a16:creationId xmlns:a16="http://schemas.microsoft.com/office/drawing/2014/main" id="{115FAEFD-E74F-8C1A-A3FB-0BADDD51B7B8}"/>
              </a:ext>
            </a:extLst>
          </p:cNvPr>
          <p:cNvSpPr>
            <a:spLocks noGrp="1"/>
          </p:cNvSpPr>
          <p:nvPr>
            <p:ph idx="1"/>
          </p:nvPr>
        </p:nvSpPr>
        <p:spPr>
          <a:xfrm>
            <a:off x="609599" y="1716066"/>
            <a:ext cx="8545975" cy="4064524"/>
          </a:xfrm>
        </p:spPr>
        <p:txBody>
          <a:bodyPr vert="horz" lIns="91440" tIns="45720" rIns="91440" bIns="45720" rtlCol="0" anchor="t">
            <a:normAutofit/>
          </a:bodyPr>
          <a:lstStyle/>
          <a:p>
            <a:r>
              <a:rPr lang="en-US" sz="3200" dirty="0">
                <a:latin typeface="Century Gothic"/>
              </a:rPr>
              <a:t>Pay attention to lighting. </a:t>
            </a:r>
          </a:p>
          <a:p>
            <a:pPr lvl="1">
              <a:spcAft>
                <a:spcPts val="1800"/>
              </a:spcAft>
            </a:pPr>
            <a:r>
              <a:rPr lang="en-US" sz="3200" dirty="0">
                <a:latin typeface="Century Gothic"/>
              </a:rPr>
              <a:t> Face lighter than background</a:t>
            </a:r>
          </a:p>
          <a:p>
            <a:r>
              <a:rPr lang="en-US" sz="3200" dirty="0">
                <a:latin typeface="Century Gothic"/>
              </a:rPr>
              <a:t>Don't interrupt</a:t>
            </a:r>
            <a:endParaRPr lang="en-US" sz="3200" dirty="0"/>
          </a:p>
          <a:p>
            <a:r>
              <a:rPr lang="en-US" sz="3200" dirty="0">
                <a:latin typeface="Century Gothic"/>
              </a:rPr>
              <a:t>Short punchy answers work well</a:t>
            </a:r>
          </a:p>
          <a:p>
            <a:r>
              <a:rPr lang="en-US" sz="3200" dirty="0">
                <a:latin typeface="Century Gothic"/>
              </a:rPr>
              <a:t>Get consent</a:t>
            </a:r>
            <a:endParaRPr lang="en-US" sz="3200" dirty="0"/>
          </a:p>
        </p:txBody>
      </p:sp>
    </p:spTree>
    <p:extLst>
      <p:ext uri="{BB962C8B-B14F-4D97-AF65-F5344CB8AC3E}">
        <p14:creationId xmlns:p14="http://schemas.microsoft.com/office/powerpoint/2010/main" val="4022478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82154-EDB8-55AF-A50C-5D3E5A3B37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4C9C0-51F8-43A8-373A-59E3DCEF4EAC}"/>
              </a:ext>
            </a:extLst>
          </p:cNvPr>
          <p:cNvSpPr>
            <a:spLocks noGrp="1"/>
          </p:cNvSpPr>
          <p:nvPr>
            <p:ph type="title"/>
          </p:nvPr>
        </p:nvSpPr>
        <p:spPr/>
        <p:txBody>
          <a:bodyPr/>
          <a:lstStyle/>
          <a:p>
            <a:r>
              <a:rPr dirty="0"/>
              <a:t>Next Steps</a:t>
            </a:r>
          </a:p>
        </p:txBody>
      </p:sp>
      <p:sp>
        <p:nvSpPr>
          <p:cNvPr id="3" name="Content Placeholder 2">
            <a:extLst>
              <a:ext uri="{FF2B5EF4-FFF2-40B4-BE49-F238E27FC236}">
                <a16:creationId xmlns:a16="http://schemas.microsoft.com/office/drawing/2014/main" id="{3887BE42-7B37-A4BA-5565-48C37FE083D0}"/>
              </a:ext>
            </a:extLst>
          </p:cNvPr>
          <p:cNvSpPr>
            <a:spLocks noGrp="1"/>
          </p:cNvSpPr>
          <p:nvPr>
            <p:ph idx="1"/>
          </p:nvPr>
        </p:nvSpPr>
        <p:spPr>
          <a:xfrm>
            <a:off x="609598" y="1600201"/>
            <a:ext cx="9749427" cy="4562604"/>
          </a:xfrm>
        </p:spPr>
        <p:txBody>
          <a:bodyPr vert="horz" lIns="91440" tIns="45720" rIns="91440" bIns="45720" rtlCol="0" anchor="t">
            <a:noAutofit/>
          </a:bodyPr>
          <a:lstStyle/>
          <a:p>
            <a:pPr>
              <a:lnSpc>
                <a:spcPct val="150000"/>
              </a:lnSpc>
            </a:pPr>
            <a:r>
              <a:rPr sz="3200" dirty="0"/>
              <a:t>Fill in quick survey</a:t>
            </a:r>
            <a:endParaRPr lang="en-AU" sz="3200" dirty="0"/>
          </a:p>
          <a:p>
            <a:pPr>
              <a:lnSpc>
                <a:spcPct val="150000"/>
              </a:lnSpc>
            </a:pPr>
            <a:r>
              <a:rPr lang="en-AU" sz="3200" b="1" dirty="0">
                <a:latin typeface="Century Gothic"/>
              </a:rPr>
              <a:t>Next workshop: </a:t>
            </a:r>
            <a:r>
              <a:rPr lang="en-AU" sz="3000" dirty="0">
                <a:latin typeface="Century Gothic"/>
              </a:rPr>
              <a:t>The basics of filming and editing vox pops with your phone (Wed 26 November, 12:30pm)</a:t>
            </a:r>
          </a:p>
          <a:p>
            <a:pPr>
              <a:lnSpc>
                <a:spcPct val="150000"/>
              </a:lnSpc>
            </a:pPr>
            <a:r>
              <a:rPr lang="en-AU" b="1" dirty="0">
                <a:latin typeface="Century Gothic"/>
              </a:rPr>
              <a:t>Download the </a:t>
            </a:r>
            <a:r>
              <a:rPr lang="en-AU" b="1" dirty="0"/>
              <a:t>VN AI Video Editor app</a:t>
            </a:r>
            <a:r>
              <a:rPr lang="en-AU" dirty="0"/>
              <a:t> from the App Store (iPhone) or Google Play (Android)</a:t>
            </a:r>
            <a:endParaRPr lang="en-AU" sz="3000" dirty="0"/>
          </a:p>
        </p:txBody>
      </p:sp>
    </p:spTree>
    <p:extLst>
      <p:ext uri="{BB962C8B-B14F-4D97-AF65-F5344CB8AC3E}">
        <p14:creationId xmlns:p14="http://schemas.microsoft.com/office/powerpoint/2010/main" val="3253163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C5CCC-CA68-1BDA-921A-4FFA5647FB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7AA5E7-77DF-745F-5E82-F1289BB174AA}"/>
              </a:ext>
            </a:extLst>
          </p:cNvPr>
          <p:cNvSpPr>
            <a:spLocks noGrp="1"/>
          </p:cNvSpPr>
          <p:nvPr>
            <p:ph type="title"/>
          </p:nvPr>
        </p:nvSpPr>
        <p:spPr>
          <a:xfrm>
            <a:off x="609600" y="237060"/>
            <a:ext cx="10972800" cy="1143000"/>
          </a:xfrm>
        </p:spPr>
        <p:txBody>
          <a:bodyPr>
            <a:normAutofit/>
          </a:bodyPr>
          <a:lstStyle/>
          <a:p>
            <a:pPr algn="l"/>
            <a:r>
              <a:rPr lang="en-AU" sz="4000" b="1" i="0" u="none" strike="noStrike" dirty="0">
                <a:effectLst/>
              </a:rPr>
              <a:t>What</a:t>
            </a:r>
            <a:r>
              <a:rPr lang="en-AU" sz="4000" dirty="0"/>
              <a:t> is</a:t>
            </a:r>
            <a:r>
              <a:rPr lang="en-AU" sz="4000" b="1" i="0" u="none" strike="noStrike" dirty="0">
                <a:effectLst/>
              </a:rPr>
              <a:t> Gen Zs </a:t>
            </a:r>
            <a:r>
              <a:rPr lang="en-AU" sz="4000" dirty="0"/>
              <a:t>d</a:t>
            </a:r>
            <a:r>
              <a:rPr lang="en-AU" sz="4000" b="1" i="0" u="none" strike="noStrike" dirty="0">
                <a:effectLst/>
              </a:rPr>
              <a:t>aily </a:t>
            </a:r>
            <a:r>
              <a:rPr lang="en-AU" sz="4000" dirty="0"/>
              <a:t>s</a:t>
            </a:r>
            <a:r>
              <a:rPr lang="en-AU" sz="4000" b="1" i="0" u="none" strike="noStrike" dirty="0">
                <a:effectLst/>
              </a:rPr>
              <a:t>creen </a:t>
            </a:r>
            <a:r>
              <a:rPr lang="en-AU" sz="4000" dirty="0"/>
              <a:t>t</a:t>
            </a:r>
            <a:r>
              <a:rPr lang="en-AU" sz="4000" b="1" i="0" u="none" strike="noStrike" dirty="0">
                <a:effectLst/>
              </a:rPr>
              <a:t>ime?</a:t>
            </a:r>
          </a:p>
        </p:txBody>
      </p:sp>
      <p:pic>
        <p:nvPicPr>
          <p:cNvPr id="4" name="Online Media 3" descr="A Vox Pop video asking people what their screen time is.">
            <a:hlinkClick r:id="" action="ppaction://media"/>
            <a:extLst>
              <a:ext uri="{FF2B5EF4-FFF2-40B4-BE49-F238E27FC236}">
                <a16:creationId xmlns:a16="http://schemas.microsoft.com/office/drawing/2014/main" id="{BD91EA82-E0B7-E49C-253C-C8A6B417CB27}"/>
              </a:ext>
            </a:extLst>
          </p:cNvPr>
          <p:cNvPicPr>
            <a:picLocks noGrp="1" noRot="1" noChangeAspect="1"/>
          </p:cNvPicPr>
          <p:nvPr>
            <p:ph idx="1"/>
            <a:videoFile r:link="rId1"/>
          </p:nvPr>
        </p:nvPicPr>
        <p:blipFill>
          <a:blip r:embed="rId4"/>
          <a:stretch>
            <a:fillRect/>
          </a:stretch>
        </p:blipFill>
        <p:spPr>
          <a:xfrm>
            <a:off x="609600" y="1252603"/>
            <a:ext cx="9754602" cy="5511452"/>
          </a:xfrm>
          <a:prstGeom prst="rect">
            <a:avLst/>
          </a:prstGeom>
        </p:spPr>
      </p:pic>
    </p:spTree>
    <p:extLst>
      <p:ext uri="{BB962C8B-B14F-4D97-AF65-F5344CB8AC3E}">
        <p14:creationId xmlns:p14="http://schemas.microsoft.com/office/powerpoint/2010/main" val="27038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77652-C19E-2DD2-A98D-8F042EFB04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7EBD8-DA77-A962-83DB-91139166566C}"/>
              </a:ext>
            </a:extLst>
          </p:cNvPr>
          <p:cNvSpPr>
            <a:spLocks noGrp="1"/>
          </p:cNvSpPr>
          <p:nvPr>
            <p:ph type="title"/>
          </p:nvPr>
        </p:nvSpPr>
        <p:spPr/>
        <p:txBody>
          <a:bodyPr/>
          <a:lstStyle/>
          <a:p>
            <a:r>
              <a:rPr lang="en-AU" dirty="0"/>
              <a:t>Workshop goals</a:t>
            </a:r>
            <a:endParaRPr dirty="0"/>
          </a:p>
        </p:txBody>
      </p:sp>
      <p:sp>
        <p:nvSpPr>
          <p:cNvPr id="3" name="Content Placeholder 2">
            <a:extLst>
              <a:ext uri="{FF2B5EF4-FFF2-40B4-BE49-F238E27FC236}">
                <a16:creationId xmlns:a16="http://schemas.microsoft.com/office/drawing/2014/main" id="{A2DB060E-E3FD-F5EA-4F3E-09B174155CDB}"/>
              </a:ext>
            </a:extLst>
          </p:cNvPr>
          <p:cNvSpPr>
            <a:spLocks noGrp="1"/>
          </p:cNvSpPr>
          <p:nvPr>
            <p:ph idx="1"/>
          </p:nvPr>
        </p:nvSpPr>
        <p:spPr>
          <a:xfrm>
            <a:off x="609600" y="1417638"/>
            <a:ext cx="9448800" cy="5123328"/>
          </a:xfrm>
        </p:spPr>
        <p:txBody>
          <a:bodyPr vert="horz" lIns="91440" tIns="45720" rIns="91440" bIns="45720" rtlCol="0" anchor="t">
            <a:normAutofit/>
          </a:bodyPr>
          <a:lstStyle/>
          <a:p>
            <a:pPr marL="0" indent="0">
              <a:buNone/>
            </a:pPr>
            <a:r>
              <a:rPr lang="en-AU" sz="3200" b="1" dirty="0">
                <a:latin typeface="Century Gothic"/>
              </a:rPr>
              <a:t>Part One: </a:t>
            </a:r>
            <a:endParaRPr lang="en-US" sz="3200" b="1" dirty="0">
              <a:latin typeface="Century Gothic"/>
            </a:endParaRPr>
          </a:p>
          <a:p>
            <a:r>
              <a:rPr lang="en-AU" dirty="0">
                <a:latin typeface="Century Gothic"/>
              </a:rPr>
              <a:t>Understand what a vox pop is and why people use them</a:t>
            </a:r>
          </a:p>
          <a:p>
            <a:r>
              <a:rPr lang="en-AU" dirty="0">
                <a:latin typeface="Century Gothic"/>
              </a:rPr>
              <a:t>Plan a clear question and ask it with confidence</a:t>
            </a:r>
          </a:p>
          <a:p>
            <a:r>
              <a:rPr lang="en-AU" dirty="0">
                <a:latin typeface="Century Gothic"/>
              </a:rPr>
              <a:t>Learn to film one using just your phone</a:t>
            </a:r>
          </a:p>
          <a:p>
            <a:pPr>
              <a:spcAft>
                <a:spcPts val="600"/>
              </a:spcAft>
            </a:pPr>
            <a:r>
              <a:rPr lang="en-AU" dirty="0">
                <a:latin typeface="Century Gothic"/>
              </a:rPr>
              <a:t>Get consent the right way</a:t>
            </a:r>
            <a:endParaRPr lang="en-AU" b="0" i="0" u="none" strike="noStrike" dirty="0">
              <a:solidFill>
                <a:srgbClr val="000000"/>
              </a:solidFill>
              <a:effectLst/>
              <a:latin typeface="Century Gothic"/>
            </a:endParaRPr>
          </a:p>
          <a:p>
            <a:pPr marL="0" indent="0">
              <a:buNone/>
            </a:pPr>
            <a:r>
              <a:rPr lang="en-AU" sz="3200" b="1" dirty="0">
                <a:latin typeface="Century Gothic"/>
              </a:rPr>
              <a:t>Part Two:</a:t>
            </a:r>
          </a:p>
          <a:p>
            <a:r>
              <a:rPr lang="en-AU" dirty="0">
                <a:latin typeface="Century Gothic"/>
              </a:rPr>
              <a:t>Learn basic editing to shape a short story </a:t>
            </a:r>
          </a:p>
        </p:txBody>
      </p:sp>
    </p:spTree>
    <p:extLst>
      <p:ext uri="{BB962C8B-B14F-4D97-AF65-F5344CB8AC3E}">
        <p14:creationId xmlns:p14="http://schemas.microsoft.com/office/powerpoint/2010/main" val="1929119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E80F5-ACE5-217B-572F-1F654FDCDD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6CA9A2-2335-D7AF-6C9E-B41CFBE2CFEF}"/>
              </a:ext>
            </a:extLst>
          </p:cNvPr>
          <p:cNvSpPr>
            <a:spLocks noGrp="1"/>
          </p:cNvSpPr>
          <p:nvPr>
            <p:ph type="title"/>
          </p:nvPr>
        </p:nvSpPr>
        <p:spPr>
          <a:xfrm>
            <a:off x="613775" y="292977"/>
            <a:ext cx="10593068" cy="1143000"/>
          </a:xfrm>
        </p:spPr>
        <p:txBody>
          <a:bodyPr/>
          <a:lstStyle/>
          <a:p>
            <a:r>
              <a:rPr lang="en-AU" dirty="0"/>
              <a:t>What makes a great vox pop?</a:t>
            </a:r>
            <a:endParaRPr dirty="0"/>
          </a:p>
        </p:txBody>
      </p:sp>
      <p:sp>
        <p:nvSpPr>
          <p:cNvPr id="3" name="Content Placeholder 2">
            <a:extLst>
              <a:ext uri="{FF2B5EF4-FFF2-40B4-BE49-F238E27FC236}">
                <a16:creationId xmlns:a16="http://schemas.microsoft.com/office/drawing/2014/main" id="{FBF853E7-3507-7A53-1CC4-5452A7A0DE1E}"/>
              </a:ext>
            </a:extLst>
          </p:cNvPr>
          <p:cNvSpPr>
            <a:spLocks noGrp="1"/>
          </p:cNvSpPr>
          <p:nvPr>
            <p:ph idx="1"/>
          </p:nvPr>
        </p:nvSpPr>
        <p:spPr>
          <a:xfrm>
            <a:off x="375781" y="2225890"/>
            <a:ext cx="9619989" cy="3008243"/>
          </a:xfrm>
        </p:spPr>
        <p:txBody>
          <a:bodyPr>
            <a:noAutofit/>
          </a:bodyPr>
          <a:lstStyle/>
          <a:p>
            <a:pPr>
              <a:defRPr sz="2000"/>
            </a:pPr>
            <a:r>
              <a:rPr lang="en-AU" sz="3200" b="1" dirty="0"/>
              <a:t>Authenticity</a:t>
            </a:r>
            <a:r>
              <a:rPr lang="en-AU" sz="3200" dirty="0"/>
              <a:t>: real people, real reactions</a:t>
            </a:r>
          </a:p>
          <a:p>
            <a:pPr marL="0" indent="0">
              <a:buNone/>
              <a:defRPr sz="2000"/>
            </a:pPr>
            <a:endParaRPr lang="en-AU" sz="3200" dirty="0"/>
          </a:p>
          <a:p>
            <a:pPr>
              <a:defRPr sz="2000"/>
            </a:pPr>
            <a:r>
              <a:rPr lang="en-AU" sz="3200" b="1" dirty="0"/>
              <a:t>Energy</a:t>
            </a:r>
            <a:r>
              <a:rPr lang="en-AU" sz="3200" dirty="0"/>
              <a:t>: short, punchy answers</a:t>
            </a:r>
            <a:br>
              <a:rPr lang="en-AU" sz="3200" dirty="0"/>
            </a:br>
            <a:endParaRPr lang="en-AU" sz="3200" dirty="0"/>
          </a:p>
          <a:p>
            <a:pPr>
              <a:defRPr sz="2000"/>
            </a:pPr>
            <a:r>
              <a:rPr lang="en-AU" sz="3200" b="1" i="0" u="none" strike="noStrike" dirty="0">
                <a:solidFill>
                  <a:srgbClr val="000000"/>
                </a:solidFill>
                <a:effectLst/>
              </a:rPr>
              <a:t>Meaningful</a:t>
            </a:r>
            <a:r>
              <a:rPr lang="en-AU" sz="3200" b="0" i="0" u="none" strike="noStrike" dirty="0">
                <a:solidFill>
                  <a:srgbClr val="000000"/>
                </a:solidFill>
                <a:effectLst/>
              </a:rPr>
              <a:t>: Ask something that interests you</a:t>
            </a:r>
            <a:endParaRPr lang="en-AU" sz="3200" dirty="0"/>
          </a:p>
        </p:txBody>
      </p:sp>
    </p:spTree>
    <p:extLst>
      <p:ext uri="{BB962C8B-B14F-4D97-AF65-F5344CB8AC3E}">
        <p14:creationId xmlns:p14="http://schemas.microsoft.com/office/powerpoint/2010/main" val="1158855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E80F5-ACE5-217B-572F-1F654FDCDD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6CA9A2-2335-D7AF-6C9E-B41CFBE2CFEF}"/>
              </a:ext>
            </a:extLst>
          </p:cNvPr>
          <p:cNvSpPr>
            <a:spLocks noGrp="1"/>
          </p:cNvSpPr>
          <p:nvPr>
            <p:ph type="title"/>
          </p:nvPr>
        </p:nvSpPr>
        <p:spPr/>
        <p:txBody>
          <a:bodyPr/>
          <a:lstStyle/>
          <a:p>
            <a:r>
              <a:rPr lang="en-AU"/>
              <a:t>Vox Pops build real skills</a:t>
            </a:r>
            <a:endParaRPr/>
          </a:p>
        </p:txBody>
      </p:sp>
      <p:sp>
        <p:nvSpPr>
          <p:cNvPr id="3" name="Content Placeholder 2">
            <a:extLst>
              <a:ext uri="{FF2B5EF4-FFF2-40B4-BE49-F238E27FC236}">
                <a16:creationId xmlns:a16="http://schemas.microsoft.com/office/drawing/2014/main" id="{FBF853E7-3507-7A53-1CC4-5452A7A0DE1E}"/>
              </a:ext>
            </a:extLst>
          </p:cNvPr>
          <p:cNvSpPr>
            <a:spLocks noGrp="1"/>
          </p:cNvSpPr>
          <p:nvPr>
            <p:ph idx="1"/>
          </p:nvPr>
        </p:nvSpPr>
        <p:spPr>
          <a:xfrm>
            <a:off x="609600" y="1945864"/>
            <a:ext cx="9742714" cy="3883436"/>
          </a:xfrm>
        </p:spPr>
        <p:txBody>
          <a:bodyPr>
            <a:normAutofit/>
          </a:bodyPr>
          <a:lstStyle/>
          <a:p>
            <a:pPr>
              <a:lnSpc>
                <a:spcPct val="150000"/>
              </a:lnSpc>
            </a:pPr>
            <a:r>
              <a:rPr lang="en-AU" sz="3200" dirty="0"/>
              <a:t>Communication</a:t>
            </a:r>
          </a:p>
          <a:p>
            <a:pPr>
              <a:lnSpc>
                <a:spcPct val="150000"/>
              </a:lnSpc>
            </a:pPr>
            <a:r>
              <a:rPr lang="en-AU" sz="3200" dirty="0"/>
              <a:t>Storytelling</a:t>
            </a:r>
          </a:p>
          <a:p>
            <a:pPr>
              <a:lnSpc>
                <a:spcPct val="150000"/>
              </a:lnSpc>
            </a:pPr>
            <a:r>
              <a:rPr lang="en-AU" sz="3200" dirty="0"/>
              <a:t>Filming and audio</a:t>
            </a:r>
          </a:p>
          <a:p>
            <a:pPr>
              <a:lnSpc>
                <a:spcPct val="150000"/>
              </a:lnSpc>
            </a:pPr>
            <a:endParaRPr lang="en-AU" sz="3200" dirty="0"/>
          </a:p>
        </p:txBody>
      </p:sp>
    </p:spTree>
    <p:extLst>
      <p:ext uri="{BB962C8B-B14F-4D97-AF65-F5344CB8AC3E}">
        <p14:creationId xmlns:p14="http://schemas.microsoft.com/office/powerpoint/2010/main" val="3277267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825BB-0DFC-60BB-64C6-31A8E5151D9A}"/>
              </a:ext>
            </a:extLst>
          </p:cNvPr>
          <p:cNvSpPr>
            <a:spLocks noGrp="1"/>
          </p:cNvSpPr>
          <p:nvPr>
            <p:ph type="title"/>
          </p:nvPr>
        </p:nvSpPr>
        <p:spPr>
          <a:xfrm>
            <a:off x="609600" y="274638"/>
            <a:ext cx="10972800" cy="1143000"/>
          </a:xfrm>
        </p:spPr>
        <p:txBody>
          <a:bodyPr anchor="ctr">
            <a:normAutofit/>
          </a:bodyPr>
          <a:lstStyle/>
          <a:p>
            <a:r>
              <a:rPr lang="en-US"/>
              <a:t>Time capsules of public feeling</a:t>
            </a:r>
          </a:p>
        </p:txBody>
      </p:sp>
      <p:sp>
        <p:nvSpPr>
          <p:cNvPr id="5" name="TextBox 4">
            <a:extLst>
              <a:ext uri="{FF2B5EF4-FFF2-40B4-BE49-F238E27FC236}">
                <a16:creationId xmlns:a16="http://schemas.microsoft.com/office/drawing/2014/main" id="{31D42C61-977F-1AB6-8095-3A683EF037E7}"/>
              </a:ext>
            </a:extLst>
          </p:cNvPr>
          <p:cNvSpPr txBox="1"/>
          <p:nvPr/>
        </p:nvSpPr>
        <p:spPr>
          <a:xfrm>
            <a:off x="609600" y="1907220"/>
            <a:ext cx="8936643" cy="2292935"/>
          </a:xfrm>
          <a:prstGeom prst="rect">
            <a:avLst/>
          </a:prstGeom>
          <a:noFill/>
        </p:spPr>
        <p:txBody>
          <a:bodyPr wrap="square" lIns="91440" tIns="45720" rIns="91440" bIns="45720" anchor="t">
            <a:spAutoFit/>
          </a:bodyPr>
          <a:lstStyle/>
          <a:p>
            <a:pPr marL="457200" indent="-457200">
              <a:spcAft>
                <a:spcPts val="1800"/>
              </a:spcAft>
              <a:buFont typeface="Arial" panose="020B0604020202020204" pitchFamily="34" charset="0"/>
              <a:buChar char="•"/>
            </a:pPr>
            <a:r>
              <a:rPr lang="en-AU" sz="3200" dirty="0">
                <a:latin typeface="Century Gothic"/>
              </a:rPr>
              <a:t>A vox pop is a snapshot of what people think and feel right now.</a:t>
            </a:r>
          </a:p>
          <a:p>
            <a:pPr marL="457200" indent="-457200">
              <a:buFont typeface="Arial" panose="020B0604020202020204" pitchFamily="34" charset="0"/>
              <a:buChar char="•"/>
            </a:pPr>
            <a:r>
              <a:rPr lang="en-AU" sz="3200" dirty="0">
                <a:latin typeface="Century Gothic"/>
              </a:rPr>
              <a:t>Today’s casual opinions become a future  record of how people felt in this era.</a:t>
            </a:r>
          </a:p>
        </p:txBody>
      </p:sp>
    </p:spTree>
    <p:extLst>
      <p:ext uri="{BB962C8B-B14F-4D97-AF65-F5344CB8AC3E}">
        <p14:creationId xmlns:p14="http://schemas.microsoft.com/office/powerpoint/2010/main" val="3328817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E80F5-ACE5-217B-572F-1F654FDCDDF6}"/>
            </a:ext>
          </a:extLst>
        </p:cNvPr>
        <p:cNvGrpSpPr/>
        <p:nvPr/>
      </p:nvGrpSpPr>
      <p:grpSpPr>
        <a:xfrm>
          <a:off x="0" y="0"/>
          <a:ext cx="0" cy="0"/>
          <a:chOff x="0" y="0"/>
          <a:chExt cx="0" cy="0"/>
        </a:xfrm>
      </p:grpSpPr>
      <p:pic>
        <p:nvPicPr>
          <p:cNvPr id="5" name="Online Media 4" descr="Women skeptical on gender equality (1976) | RetroFocus">
            <a:hlinkClick r:id="" action="ppaction://media"/>
            <a:extLst>
              <a:ext uri="{FF2B5EF4-FFF2-40B4-BE49-F238E27FC236}">
                <a16:creationId xmlns:a16="http://schemas.microsoft.com/office/drawing/2014/main" id="{2F84BBA1-1579-E280-A873-76FD9D0264D7}"/>
              </a:ext>
            </a:extLst>
          </p:cNvPr>
          <p:cNvPicPr>
            <a:picLocks noRot="1" noChangeAspect="1"/>
          </p:cNvPicPr>
          <p:nvPr>
            <a:videoFile r:link="rId1"/>
          </p:nvPr>
        </p:nvPicPr>
        <p:blipFill>
          <a:blip r:embed="rId4"/>
          <a:stretch>
            <a:fillRect/>
          </a:stretch>
        </p:blipFill>
        <p:spPr>
          <a:xfrm>
            <a:off x="477079" y="198782"/>
            <a:ext cx="8878956" cy="6659218"/>
          </a:xfrm>
          <a:prstGeom prst="rect">
            <a:avLst/>
          </a:prstGeom>
        </p:spPr>
      </p:pic>
    </p:spTree>
    <p:extLst>
      <p:ext uri="{BB962C8B-B14F-4D97-AF65-F5344CB8AC3E}">
        <p14:creationId xmlns:p14="http://schemas.microsoft.com/office/powerpoint/2010/main" val="10024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71869CDFEAAB40BA2C6B37D5751380" ma:contentTypeVersion="20" ma:contentTypeDescription="Create a new document." ma:contentTypeScope="" ma:versionID="0a39148214df381e71e594db75c6762a">
  <xsd:schema xmlns:xsd="http://www.w3.org/2001/XMLSchema" xmlns:xs="http://www.w3.org/2001/XMLSchema" xmlns:p="http://schemas.microsoft.com/office/2006/metadata/properties" xmlns:ns2="d40cd17d-395b-49a6-a449-4db40669aa08" xmlns:ns3="c639d33e-a57d-4ba9-bdad-95bee2182b18" targetNamespace="http://schemas.microsoft.com/office/2006/metadata/properties" ma:root="true" ma:fieldsID="f914e415aaf84ba74448c12a3bd3ee65" ns2:_="" ns3:_="">
    <xsd:import namespace="d40cd17d-395b-49a6-a449-4db40669aa08"/>
    <xsd:import namespace="c639d33e-a57d-4ba9-bdad-95bee2182b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DateTim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0cd17d-395b-49a6-a449-4db40669aa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b5c644-2f09-4f9f-84c4-3b4ab586084b" ma:termSetId="09814cd3-568e-fe90-9814-8d621ff8fb84" ma:anchorId="fba54fb3-c3e1-fe81-a776-ca4b69148c4d" ma:open="true" ma:isKeyword="false">
      <xsd:complexType>
        <xsd:sequence>
          <xsd:element ref="pc:Terms" minOccurs="0" maxOccurs="1"/>
        </xsd:sequence>
      </xsd:complexType>
    </xsd:element>
    <xsd:element name="DateTime" ma:index="24" nillable="true" ma:displayName="Date Time" ma:format="DateOnly" ma:internalName="DateTim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39d33e-a57d-4ba9-bdad-95bee2182b1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6bd176f-355a-4825-a532-a34828c87ef3}" ma:internalName="TaxCatchAll" ma:showField="CatchAllData" ma:web="c639d33e-a57d-4ba9-bdad-95bee2182b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639d33e-a57d-4ba9-bdad-95bee2182b18" xsi:nil="true"/>
    <lcf76f155ced4ddcb4097134ff3c332f xmlns="d40cd17d-395b-49a6-a449-4db40669aa08">
      <Terms xmlns="http://schemas.microsoft.com/office/infopath/2007/PartnerControls"/>
    </lcf76f155ced4ddcb4097134ff3c332f>
    <DateTime xmlns="d40cd17d-395b-49a6-a449-4db40669aa08" xsi:nil="true"/>
  </documentManagement>
</p:properties>
</file>

<file path=customXml/itemProps1.xml><?xml version="1.0" encoding="utf-8"?>
<ds:datastoreItem xmlns:ds="http://schemas.openxmlformats.org/officeDocument/2006/customXml" ds:itemID="{C0CEAF78-0ADC-4FAA-AEC1-95C98E5D68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0cd17d-395b-49a6-a449-4db40669aa08"/>
    <ds:schemaRef ds:uri="c639d33e-a57d-4ba9-bdad-95bee2182b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987E2E-949B-407B-A477-017A3096B6D6}">
  <ds:schemaRefs>
    <ds:schemaRef ds:uri="http://schemas.microsoft.com/sharepoint/v3/contenttype/forms"/>
  </ds:schemaRefs>
</ds:datastoreItem>
</file>

<file path=customXml/itemProps3.xml><?xml version="1.0" encoding="utf-8"?>
<ds:datastoreItem xmlns:ds="http://schemas.openxmlformats.org/officeDocument/2006/customXml" ds:itemID="{C403F3EF-310E-4844-99CE-6883D918738B}">
  <ds:schemaRefs>
    <ds:schemaRef ds:uri="http://schemas.microsoft.com/office/infopath/2007/PartnerControls"/>
    <ds:schemaRef ds:uri="http://purl.org/dc/dcmitype/"/>
    <ds:schemaRef ds:uri="http://schemas.microsoft.com/office/2006/metadata/properties"/>
    <ds:schemaRef ds:uri="c639d33e-a57d-4ba9-bdad-95bee2182b18"/>
    <ds:schemaRef ds:uri="http://schemas.microsoft.com/office/2006/documentManagement/types"/>
    <ds:schemaRef ds:uri="http://purl.org/dc/elements/1.1/"/>
    <ds:schemaRef ds:uri="http://purl.org/dc/terms/"/>
    <ds:schemaRef ds:uri="http://schemas.openxmlformats.org/package/2006/metadata/core-properties"/>
    <ds:schemaRef ds:uri="d40cd17d-395b-49a6-a449-4db40669aa0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178</TotalTime>
  <Words>2172</Words>
  <Application>Microsoft Macintosh PowerPoint</Application>
  <PresentationFormat>Widescreen</PresentationFormat>
  <Paragraphs>246</Paragraphs>
  <Slides>35</Slides>
  <Notes>35</Notes>
  <HiddenSlides>0</HiddenSlides>
  <MMClips>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__Work_Sans_88a990</vt:lpstr>
      <vt:lpstr>-webkit-standard</vt:lpstr>
      <vt:lpstr>Aptos</vt:lpstr>
      <vt:lpstr>Arial</vt:lpstr>
      <vt:lpstr>Calibri</vt:lpstr>
      <vt:lpstr>Century Gothic</vt:lpstr>
      <vt:lpstr>Courier New</vt:lpstr>
      <vt:lpstr>Google Sans</vt:lpstr>
      <vt:lpstr>Helvetica</vt:lpstr>
      <vt:lpstr>Roboto</vt:lpstr>
      <vt:lpstr>Symbol</vt:lpstr>
      <vt:lpstr>Times New Roman</vt:lpstr>
      <vt:lpstr>Office Theme</vt:lpstr>
      <vt:lpstr>Learn to create your own Vox Pop</vt:lpstr>
      <vt:lpstr>Welcome</vt:lpstr>
      <vt:lpstr>What is a vox pop?</vt:lpstr>
      <vt:lpstr>What is Gen Zs daily screen time?</vt:lpstr>
      <vt:lpstr>Workshop goals</vt:lpstr>
      <vt:lpstr>What makes a great vox pop?</vt:lpstr>
      <vt:lpstr>Vox Pops build real skills</vt:lpstr>
      <vt:lpstr>Time capsules of public feeling</vt:lpstr>
      <vt:lpstr>PowerPoint Presentation</vt:lpstr>
      <vt:lpstr>Quick Brainstorm</vt:lpstr>
      <vt:lpstr>Where do we use Vox Pops?</vt:lpstr>
      <vt:lpstr>Radio Vox Pop - Emerging Voices (SYN)</vt:lpstr>
      <vt:lpstr>PowerPoint Presentation</vt:lpstr>
      <vt:lpstr>Planning your Vox Pop</vt:lpstr>
      <vt:lpstr>PowerPoint Presentation</vt:lpstr>
      <vt:lpstr>Vox Pop intro and outros</vt:lpstr>
      <vt:lpstr>Why the intro matters</vt:lpstr>
      <vt:lpstr>The outro: Making it feel complete</vt:lpstr>
      <vt:lpstr>PowerPoint Presentation</vt:lpstr>
      <vt:lpstr>PowerPoint Presentation</vt:lpstr>
      <vt:lpstr>Mobile phone filming tips</vt:lpstr>
      <vt:lpstr>Equipment extras</vt:lpstr>
      <vt:lpstr>Prioritise sound</vt:lpstr>
      <vt:lpstr>Landscape or portrait?</vt:lpstr>
      <vt:lpstr>Rule of thirds </vt:lpstr>
      <vt:lpstr>Rule of thirds - vertical</vt:lpstr>
      <vt:lpstr>Light the face, not the back</vt:lpstr>
      <vt:lpstr>Directing and people skills</vt:lpstr>
      <vt:lpstr>Can we just film it and post it?</vt:lpstr>
      <vt:lpstr>What does the law say?</vt:lpstr>
      <vt:lpstr>Get consent – verbal recorded</vt:lpstr>
      <vt:lpstr>When do you need written consent?</vt:lpstr>
      <vt:lpstr>Wrap-up – Key points</vt:lpstr>
      <vt:lpstr>Wrap-up – Key points continued</vt:lpstr>
      <vt:lpstr>Next Steps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for Advocacy and Storytelling </dc:title>
  <dc:subject/>
  <dc:creator/>
  <cp:keywords/>
  <dc:description>generated using python-pptx</dc:description>
  <cp:lastModifiedBy>Melanie Merlino</cp:lastModifiedBy>
  <cp:revision>10</cp:revision>
  <cp:lastPrinted>2025-10-07T06:11:46Z</cp:lastPrinted>
  <dcterms:created xsi:type="dcterms:W3CDTF">2013-01-27T09:14:16Z</dcterms:created>
  <dcterms:modified xsi:type="dcterms:W3CDTF">2025-11-14T05:34:04Z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0x0101001771869CDFEAAB40BA2C6B37D5751380</vt:lpwstr>
  </property>
  <property fmtid="{D5CDD505-2E9C-101B-9397-08002B2CF9AE}" pid="3" name="MediaServiceImageTags">
    <vt:lpwstr/>
  </property>
</Properties>
</file>